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75" r:id="rId3"/>
    <p:sldId id="276" r:id="rId4"/>
    <p:sldId id="277" r:id="rId5"/>
    <p:sldId id="279" r:id="rId6"/>
    <p:sldId id="272" r:id="rId7"/>
    <p:sldId id="273" r:id="rId8"/>
    <p:sldId id="258" r:id="rId9"/>
    <p:sldId id="266" r:id="rId10"/>
    <p:sldId id="267" r:id="rId11"/>
    <p:sldId id="274" r:id="rId12"/>
    <p:sldId id="268" r:id="rId13"/>
    <p:sldId id="269" r:id="rId14"/>
    <p:sldId id="270" r:id="rId15"/>
    <p:sldId id="278" r:id="rId16"/>
    <p:sldId id="280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64B904-842C-E74F-9D52-FCD577A54878}">
          <p14:sldIdLst>
            <p14:sldId id="256"/>
          </p14:sldIdLst>
        </p14:section>
        <p14:section name="Final state" id="{F1CD1805-FCA5-8B4A-82F9-9969E53BDB73}">
          <p14:sldIdLst>
            <p14:sldId id="275"/>
            <p14:sldId id="276"/>
            <p14:sldId id="277"/>
            <p14:sldId id="279"/>
          </p14:sldIdLst>
        </p14:section>
        <p14:section name="Setup IBP 2.0" id="{8F123C29-92F6-FC4E-85CD-DA0B3480132B}">
          <p14:sldIdLst>
            <p14:sldId id="272"/>
          </p14:sldIdLst>
        </p14:section>
        <p14:section name="Blockchain Platform Manager" id="{73BDFF1A-FB2F-4B4A-A766-0D06BB4AA02D}">
          <p14:sldIdLst>
            <p14:sldId id="273"/>
            <p14:sldId id="258"/>
            <p14:sldId id="266"/>
          </p14:sldIdLst>
        </p14:section>
        <p14:section name="Deploy.the network" id="{7DF93D05-0D93-694A-9453-DD35E067CF99}">
          <p14:sldIdLst>
            <p14:sldId id="267"/>
            <p14:sldId id="274"/>
          </p14:sldIdLst>
        </p14:section>
        <p14:section name="Visual Studio Code - IBP Extension" id="{286A189B-1A04-8C46-BDEF-2C195827D5A2}">
          <p14:sldIdLst>
            <p14:sldId id="268"/>
            <p14:sldId id="269"/>
            <p14:sldId id="270"/>
          </p14:sldIdLst>
        </p14:section>
        <p14:section name="Add identities to IBP 2" id="{C84CA5C8-5727-8749-B5BF-F86D50C182C1}">
          <p14:sldIdLst>
            <p14:sldId id="278"/>
          </p14:sldIdLst>
        </p14:section>
        <p14:section name="Next steps" id="{35336C1F-0C25-C247-992D-8B9559247732}">
          <p14:sldIdLst>
            <p14:sldId id="280"/>
          </p14:sldIdLst>
        </p14:section>
        <p14:section name="References" id="{058024C5-FCCC-0D48-A219-FC44EB84DE43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93"/>
    <p:restoredTop sz="96327"/>
  </p:normalViewPr>
  <p:slideViewPr>
    <p:cSldViewPr snapToGrid="0" snapToObjects="1">
      <p:cViewPr varScale="1">
        <p:scale>
          <a:sx n="94" d="100"/>
          <a:sy n="94" d="100"/>
        </p:scale>
        <p:origin x="21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579BB-9158-FE4D-99E4-6DB3334ED291}" type="datetimeFigureOut">
              <a:rPr lang="en-US" smtClean="0"/>
              <a:t>6/27/20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10725-BC98-1443-BFC6-87E1F617E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2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EBCBC5-D97D-4341-AD29-6B08DA928F3C}"/>
              </a:ext>
            </a:extLst>
          </p:cNvPr>
          <p:cNvCxnSpPr>
            <a:cxnSpLocks/>
          </p:cNvCxnSpPr>
          <p:nvPr/>
        </p:nvCxnSpPr>
        <p:spPr>
          <a:xfrm>
            <a:off x="877329" y="-1"/>
            <a:ext cx="0" cy="6858001"/>
          </a:xfrm>
          <a:prstGeom prst="line">
            <a:avLst/>
          </a:prstGeom>
          <a:ln w="25400">
            <a:solidFill>
              <a:srgbClr val="EF66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26">
            <a:extLst>
              <a:ext uri="{FF2B5EF4-FFF2-40B4-BE49-F238E27FC236}">
                <a16:creationId xmlns:a16="http://schemas.microsoft.com/office/drawing/2014/main" id="{4C4AC215-BC7D-464C-9312-6F7315D2CB5F}"/>
              </a:ext>
            </a:extLst>
          </p:cNvPr>
          <p:cNvSpPr txBox="1">
            <a:spLocks/>
          </p:cNvSpPr>
          <p:nvPr/>
        </p:nvSpPr>
        <p:spPr>
          <a:xfrm>
            <a:off x="11440409" y="6369652"/>
            <a:ext cx="547434" cy="29251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rgbClr val="1A1A1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EE4F4D-E589-DF43-B56B-6EC9AE6BD540}" type="slidenum">
              <a:rPr lang="en-US" sz="800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D69B66-7F2E-7C4B-A853-C0892175CD6E}"/>
              </a:ext>
            </a:extLst>
          </p:cNvPr>
          <p:cNvCxnSpPr>
            <a:cxnSpLocks/>
          </p:cNvCxnSpPr>
          <p:nvPr/>
        </p:nvCxnSpPr>
        <p:spPr>
          <a:xfrm>
            <a:off x="0" y="741406"/>
            <a:ext cx="12192000" cy="0"/>
          </a:xfrm>
          <a:prstGeom prst="line">
            <a:avLst/>
          </a:prstGeom>
          <a:ln w="25400">
            <a:solidFill>
              <a:srgbClr val="EF66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8">
            <a:extLst>
              <a:ext uri="{FF2B5EF4-FFF2-40B4-BE49-F238E27FC236}">
                <a16:creationId xmlns:a16="http://schemas.microsoft.com/office/drawing/2014/main" id="{5454900A-ECDD-7040-B31B-E3529FDC0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1413" y="1303199"/>
            <a:ext cx="6199200" cy="1605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7400">
                <a:solidFill>
                  <a:srgbClr val="EF660B"/>
                </a:solidFill>
                <a:latin typeface="Impact" panose="020B0806030902050204" pitchFamily="34" charset="0"/>
              </a:defRPr>
            </a:lvl1pPr>
          </a:lstStyle>
          <a:p>
            <a:r>
              <a:rPr lang="en-GB" dirty="0"/>
              <a:t>TITLE SLIDE</a:t>
            </a:r>
            <a:endParaRPr lang="en-US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5B61C1D-09F6-A044-96D1-4FF127D24F4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22031" y="6433984"/>
            <a:ext cx="2332800" cy="313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i="1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Classification: Internal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8BEBC03-9B4D-6D4C-8324-0343E9511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67549" y="3617237"/>
            <a:ext cx="2847115" cy="468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rgbClr val="EB6A15"/>
                </a:solidFill>
                <a:latin typeface="+mj-lt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CONTENTS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712E66F-650D-C049-8C75-8826C0F5C1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67549" y="4099017"/>
            <a:ext cx="2847115" cy="22886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40000"/>
              </a:lnSpc>
              <a:buClr>
                <a:srgbClr val="EB6A15"/>
              </a:buClr>
              <a:buSzPct val="100000"/>
              <a:buFont typeface="+mj-lt"/>
              <a:buAutoNum type="arabicPeriod"/>
              <a:defRPr sz="14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lnSpc>
                <a:spcPct val="140000"/>
              </a:lnSpc>
              <a:buClr>
                <a:srgbClr val="EF660B"/>
              </a:buClr>
              <a:defRPr sz="14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  <a:p>
            <a:pPr lvl="1"/>
            <a:r>
              <a:rPr lang="en-US" dirty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374930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62AAB0C-A767-A94D-A495-0050AFAFF9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5565" y="288653"/>
            <a:ext cx="2093659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 b="0" i="0">
                <a:solidFill>
                  <a:srgbClr val="1A1A1A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1E5D64-B7DE-B14E-A83B-035775450B41}"/>
              </a:ext>
            </a:extLst>
          </p:cNvPr>
          <p:cNvCxnSpPr>
            <a:cxnSpLocks/>
          </p:cNvCxnSpPr>
          <p:nvPr/>
        </p:nvCxnSpPr>
        <p:spPr>
          <a:xfrm>
            <a:off x="0" y="749156"/>
            <a:ext cx="12192000" cy="0"/>
          </a:xfrm>
          <a:prstGeom prst="line">
            <a:avLst/>
          </a:prstGeom>
          <a:ln w="25400">
            <a:solidFill>
              <a:srgbClr val="EF66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26">
            <a:extLst>
              <a:ext uri="{FF2B5EF4-FFF2-40B4-BE49-F238E27FC236}">
                <a16:creationId xmlns:a16="http://schemas.microsoft.com/office/drawing/2014/main" id="{E6AFCD26-9F6D-E14C-A08F-ED0C07E6FA26}"/>
              </a:ext>
            </a:extLst>
          </p:cNvPr>
          <p:cNvSpPr txBox="1">
            <a:spLocks/>
          </p:cNvSpPr>
          <p:nvPr/>
        </p:nvSpPr>
        <p:spPr>
          <a:xfrm>
            <a:off x="11305369" y="288625"/>
            <a:ext cx="576000" cy="21600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rgbClr val="1A1A1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EE4F4D-E589-DF43-B56B-6EC9AE6BD540}" type="slidenum">
              <a:rPr lang="en-US" sz="900" smtClean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Placeholder 21">
            <a:extLst>
              <a:ext uri="{FF2B5EF4-FFF2-40B4-BE49-F238E27FC236}">
                <a16:creationId xmlns:a16="http://schemas.microsoft.com/office/drawing/2014/main" id="{CAF100E3-6DE7-AA4D-9785-C1A194B5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40" y="1228852"/>
            <a:ext cx="6397624" cy="464245"/>
          </a:xfrm>
          <a:prstGeom prst="rect">
            <a:avLst/>
          </a:prstGeom>
        </p:spPr>
        <p:txBody>
          <a:bodyPr vert="horz" lIns="90000" tIns="0" rIns="91440" bIns="45720" rtlCol="0" anchor="t">
            <a:noAutofit/>
          </a:bodyPr>
          <a:lstStyle>
            <a:lvl1pPr>
              <a:defRPr b="0">
                <a:solidFill>
                  <a:srgbClr val="EF660B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862534F4-0E52-894F-8B4F-1A6A7070D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81409" y="296309"/>
            <a:ext cx="1548764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900" b="0" i="0">
                <a:solidFill>
                  <a:srgbClr val="1A1A1A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fld id="{390DCFDA-1B2A-1C45-B9F0-6FFCA4C72270}" type="datetimeFigureOut">
              <a:rPr lang="en-US" smtClean="0"/>
              <a:t>6/27/20</a:t>
            </a:fld>
            <a:endParaRPr lang="en-US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5237B1D-326D-C04B-8C32-3087D2D620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0603" y="288653"/>
            <a:ext cx="2093659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 b="1" i="0" u="sng">
                <a:solidFill>
                  <a:srgbClr val="1A1A1A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id="{4B6AA327-087F-F94D-94B9-25B3BCBA1D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9940" y="6433984"/>
            <a:ext cx="2332800" cy="313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Classification: Internal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1D2919FF-6BED-194F-9694-CB146DBC07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9941" y="2015977"/>
            <a:ext cx="5174322" cy="4165600"/>
          </a:xfrm>
          <a:prstGeom prst="rect">
            <a:avLst/>
          </a:prstGeom>
        </p:spPr>
        <p:txBody>
          <a:bodyPr/>
          <a:lstStyle>
            <a:lvl1pPr marL="158400" indent="-228600">
              <a:lnSpc>
                <a:spcPct val="100000"/>
              </a:lnSpc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89E001CE-E17A-544C-926F-FAB2CCF6A1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94248" y="2015977"/>
            <a:ext cx="5174322" cy="4165600"/>
          </a:xfrm>
          <a:prstGeom prst="rect">
            <a:avLst/>
          </a:prstGeom>
        </p:spPr>
        <p:txBody>
          <a:bodyPr/>
          <a:lstStyle>
            <a:lvl1pPr marL="158400" indent="-228600">
              <a:lnSpc>
                <a:spcPct val="100000"/>
              </a:lnSpc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7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tegory - Fea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4F69638-FDE8-124D-AC06-5DBFC1F7839E}"/>
              </a:ext>
            </a:extLst>
          </p:cNvPr>
          <p:cNvSpPr/>
          <p:nvPr/>
        </p:nvSpPr>
        <p:spPr>
          <a:xfrm>
            <a:off x="0" y="4788593"/>
            <a:ext cx="12192000" cy="2070000"/>
          </a:xfrm>
          <a:prstGeom prst="rect">
            <a:avLst/>
          </a:prstGeom>
          <a:solidFill>
            <a:srgbClr val="EF66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CE00756-7C3A-F442-A6AB-338F62A7DF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5565" y="288653"/>
            <a:ext cx="2093659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 b="0" i="0">
                <a:solidFill>
                  <a:srgbClr val="1A1A1A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5" name="Slide Number Placeholder 26">
            <a:extLst>
              <a:ext uri="{FF2B5EF4-FFF2-40B4-BE49-F238E27FC236}">
                <a16:creationId xmlns:a16="http://schemas.microsoft.com/office/drawing/2014/main" id="{A94E7E42-FBB9-554E-9AA2-FF618BCF1B7E}"/>
              </a:ext>
            </a:extLst>
          </p:cNvPr>
          <p:cNvSpPr txBox="1">
            <a:spLocks/>
          </p:cNvSpPr>
          <p:nvPr/>
        </p:nvSpPr>
        <p:spPr>
          <a:xfrm>
            <a:off x="11305369" y="288625"/>
            <a:ext cx="576000" cy="21600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rgbClr val="1A1A1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EE4F4D-E589-DF43-B56B-6EC9AE6BD540}" type="slidenum">
              <a:rPr lang="en-US" sz="900" smtClean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1FEBF818-B72C-6449-940C-E56313764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81409" y="296309"/>
            <a:ext cx="1548764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900" b="0" i="0">
                <a:solidFill>
                  <a:srgbClr val="1A1A1A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fld id="{390DCFDA-1B2A-1C45-B9F0-6FFCA4C72270}" type="datetimeFigureOut">
              <a:rPr lang="en-US" smtClean="0"/>
              <a:t>6/27/20</a:t>
            </a:fld>
            <a:endParaRPr lang="en-US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EFAC923-FCEB-884B-A1B9-EBD014B599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0603" y="288653"/>
            <a:ext cx="2093659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 b="1" i="0" u="sng">
                <a:solidFill>
                  <a:srgbClr val="1A1A1A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91FB86-9415-6D47-B4A7-3A87CEC4560E}"/>
              </a:ext>
            </a:extLst>
          </p:cNvPr>
          <p:cNvCxnSpPr>
            <a:cxnSpLocks/>
          </p:cNvCxnSpPr>
          <p:nvPr/>
        </p:nvCxnSpPr>
        <p:spPr>
          <a:xfrm>
            <a:off x="0" y="749156"/>
            <a:ext cx="12192000" cy="0"/>
          </a:xfrm>
          <a:prstGeom prst="line">
            <a:avLst/>
          </a:prstGeom>
          <a:ln w="25400">
            <a:solidFill>
              <a:srgbClr val="EF66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C0BDCC-8153-2749-83A0-D69511C34D5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0232" y="1289982"/>
            <a:ext cx="4267200" cy="32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91F06-C7D3-5348-9B04-206BB43A6CC4}"/>
              </a:ext>
            </a:extLst>
          </p:cNvPr>
          <p:cNvSpPr txBox="1"/>
          <p:nvPr/>
        </p:nvSpPr>
        <p:spPr>
          <a:xfrm>
            <a:off x="393895" y="5015074"/>
            <a:ext cx="304283" cy="2616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909C38-899C-8946-BE27-6F1E8D3BEA3A}"/>
              </a:ext>
            </a:extLst>
          </p:cNvPr>
          <p:cNvSpPr txBox="1"/>
          <p:nvPr/>
        </p:nvSpPr>
        <p:spPr>
          <a:xfrm>
            <a:off x="4298832" y="5015074"/>
            <a:ext cx="304283" cy="2616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10964E-8E15-8540-B67D-77D5165F5024}"/>
              </a:ext>
            </a:extLst>
          </p:cNvPr>
          <p:cNvSpPr txBox="1"/>
          <p:nvPr/>
        </p:nvSpPr>
        <p:spPr>
          <a:xfrm>
            <a:off x="8177537" y="5015074"/>
            <a:ext cx="304283" cy="261610"/>
          </a:xfrm>
          <a:prstGeom prst="rect">
            <a:avLst/>
          </a:prstGeom>
          <a:noFill/>
        </p:spPr>
        <p:txBody>
          <a:bodyPr wrap="square" rIns="0" rtlCol="0" anchor="ctr" anchorCtr="0">
            <a:spAutoFit/>
          </a:bodyPr>
          <a:lstStyle/>
          <a:p>
            <a:pPr algn="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0708C-585E-3049-9E75-5C8E0DC829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43506" y="1289050"/>
            <a:ext cx="7237863" cy="3234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rgbClr val="EF660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Category</a:t>
            </a:r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AB90AE9-F97B-D149-BF40-AD35267CEB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43506" y="1556528"/>
            <a:ext cx="7237863" cy="633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rgbClr val="EF660B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GB" dirty="0"/>
              <a:t>TITLE</a:t>
            </a:r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0BEA67B-3B30-1A47-87BC-87EDC7E1FB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43506" y="2406801"/>
            <a:ext cx="7237863" cy="2137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7AD4814-3265-E046-93B6-A4CD4BB77E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8037" y="4997829"/>
            <a:ext cx="3227859" cy="3242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Title 1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2E7C54-5EEB-2F45-A935-629BAAC300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8037" y="5325821"/>
            <a:ext cx="3217920" cy="120849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1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Title 1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CEC1B85-083D-C54B-AAE6-5259EFCF18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04176" y="4997829"/>
            <a:ext cx="3227859" cy="3242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Title 1</a:t>
            </a:r>
            <a:endParaRPr lang="en-US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8BBDBAF7-4D68-8E43-992D-59BE2C4D48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04176" y="5325821"/>
            <a:ext cx="3217920" cy="120849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1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Title 1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5244BB4-FE42-EC46-BEEB-4133DC573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0376" y="4997829"/>
            <a:ext cx="3227859" cy="32428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Title 1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B297BAA4-DE0D-F349-A907-7ADC7A4FC0F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0376" y="5325821"/>
            <a:ext cx="3217920" cy="120849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1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Title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1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34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Black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D8A58A-D0F7-7B43-BB13-25184A62E4C7}"/>
              </a:ext>
            </a:extLst>
          </p:cNvPr>
          <p:cNvCxnSpPr>
            <a:cxnSpLocks/>
          </p:cNvCxnSpPr>
          <p:nvPr/>
        </p:nvCxnSpPr>
        <p:spPr>
          <a:xfrm>
            <a:off x="877329" y="-1"/>
            <a:ext cx="0" cy="685800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719338-28D7-F145-9459-C8D34F0ADFF5}"/>
              </a:ext>
            </a:extLst>
          </p:cNvPr>
          <p:cNvCxnSpPr>
            <a:cxnSpLocks/>
          </p:cNvCxnSpPr>
          <p:nvPr/>
        </p:nvCxnSpPr>
        <p:spPr>
          <a:xfrm>
            <a:off x="0" y="741406"/>
            <a:ext cx="121920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1">
            <a:extLst>
              <a:ext uri="{FF2B5EF4-FFF2-40B4-BE49-F238E27FC236}">
                <a16:creationId xmlns:a16="http://schemas.microsoft.com/office/drawing/2014/main" id="{FB33A4EF-0831-374E-9E11-2431A1AC5BF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22031" y="6433984"/>
            <a:ext cx="2332800" cy="313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Classification: Internal</a:t>
            </a:r>
          </a:p>
        </p:txBody>
      </p:sp>
      <p:sp>
        <p:nvSpPr>
          <p:cNvPr id="12" name="Title 18">
            <a:extLst>
              <a:ext uri="{FF2B5EF4-FFF2-40B4-BE49-F238E27FC236}">
                <a16:creationId xmlns:a16="http://schemas.microsoft.com/office/drawing/2014/main" id="{B948FF7D-F332-1A42-B7BD-0954E830C4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1413" y="1303199"/>
            <a:ext cx="6199200" cy="1605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7400" b="0">
                <a:solidFill>
                  <a:srgbClr val="EF660B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TITLE SLIDE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070486-16A4-5F46-9D92-B17D5CFBD3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67549" y="3617237"/>
            <a:ext cx="2847115" cy="468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rgbClr val="EB6A1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CONTENTS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F5601FB-8EE9-0D4D-8364-F715481EC3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67549" y="4099017"/>
            <a:ext cx="2847115" cy="228864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40000"/>
              </a:lnSpc>
              <a:buClr>
                <a:srgbClr val="EB6A15"/>
              </a:buClr>
              <a:buSzPct val="100000"/>
              <a:buFont typeface="+mj-lt"/>
              <a:buAutoNum type="arabicPeriod"/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lnSpc>
                <a:spcPct val="140000"/>
              </a:lnSpc>
              <a:buClr>
                <a:srgbClr val="EF660B"/>
              </a:buClr>
              <a:defRPr sz="14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  <a:p>
            <a:pPr lvl="1"/>
            <a:r>
              <a:rPr lang="en-US" dirty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87274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White - With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EBCBC5-D97D-4341-AD29-6B08DA928F3C}"/>
              </a:ext>
            </a:extLst>
          </p:cNvPr>
          <p:cNvCxnSpPr>
            <a:cxnSpLocks/>
          </p:cNvCxnSpPr>
          <p:nvPr/>
        </p:nvCxnSpPr>
        <p:spPr>
          <a:xfrm>
            <a:off x="877329" y="-1"/>
            <a:ext cx="0" cy="6858001"/>
          </a:xfrm>
          <a:prstGeom prst="line">
            <a:avLst/>
          </a:prstGeom>
          <a:ln w="25400">
            <a:solidFill>
              <a:srgbClr val="EF66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26">
            <a:extLst>
              <a:ext uri="{FF2B5EF4-FFF2-40B4-BE49-F238E27FC236}">
                <a16:creationId xmlns:a16="http://schemas.microsoft.com/office/drawing/2014/main" id="{4C4AC215-BC7D-464C-9312-6F7315D2CB5F}"/>
              </a:ext>
            </a:extLst>
          </p:cNvPr>
          <p:cNvSpPr txBox="1">
            <a:spLocks/>
          </p:cNvSpPr>
          <p:nvPr/>
        </p:nvSpPr>
        <p:spPr>
          <a:xfrm>
            <a:off x="11440409" y="6369652"/>
            <a:ext cx="547434" cy="29251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rgbClr val="1A1A1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EE4F4D-E589-DF43-B56B-6EC9AE6BD540}" type="slidenum">
              <a:rPr lang="en-US" sz="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D69B66-7F2E-7C4B-A853-C0892175CD6E}"/>
              </a:ext>
            </a:extLst>
          </p:cNvPr>
          <p:cNvCxnSpPr>
            <a:cxnSpLocks/>
          </p:cNvCxnSpPr>
          <p:nvPr/>
        </p:nvCxnSpPr>
        <p:spPr>
          <a:xfrm>
            <a:off x="0" y="741406"/>
            <a:ext cx="12192000" cy="0"/>
          </a:xfrm>
          <a:prstGeom prst="line">
            <a:avLst/>
          </a:prstGeom>
          <a:ln w="25400">
            <a:solidFill>
              <a:srgbClr val="EF66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79FED3-BBA1-D845-A3B9-3BD25D382A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1413" y="2908075"/>
            <a:ext cx="4568825" cy="8001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61800" indent="0">
              <a:buFont typeface="Arial" panose="020B0604020202020204" pitchFamily="34" charset="0"/>
              <a:buNone/>
              <a:defRPr/>
            </a:lvl2pPr>
            <a:lvl3pPr marL="721800" indent="0">
              <a:buFont typeface="Arial" panose="020B0604020202020204" pitchFamily="34" charset="0"/>
              <a:buNone/>
              <a:defRPr/>
            </a:lvl3pPr>
            <a:lvl4pPr marL="1081800" indent="0">
              <a:buFont typeface="Arial" panose="020B0604020202020204" pitchFamily="34" charset="0"/>
              <a:buNone/>
              <a:defRPr/>
            </a:lvl4pPr>
            <a:lvl5pPr marL="1441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WITH SUBTITLE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454900A-ECDD-7040-B31B-E3529FDC0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1413" y="1303201"/>
            <a:ext cx="6198170" cy="1605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7400" b="0">
                <a:solidFill>
                  <a:srgbClr val="EF660B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TITLE SLIDE</a:t>
            </a:r>
            <a:endParaRPr lang="en-US" dirty="0"/>
          </a:p>
        </p:txBody>
      </p:sp>
      <p:sp>
        <p:nvSpPr>
          <p:cNvPr id="31" name="Content Placeholder 21">
            <a:extLst>
              <a:ext uri="{FF2B5EF4-FFF2-40B4-BE49-F238E27FC236}">
                <a16:creationId xmlns:a16="http://schemas.microsoft.com/office/drawing/2014/main" id="{C4DE69F3-93CC-204D-99B4-E797CD88365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22031" y="6433984"/>
            <a:ext cx="2332800" cy="313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Classification: Internal</a:t>
            </a:r>
          </a:p>
        </p:txBody>
      </p:sp>
    </p:spTree>
    <p:extLst>
      <p:ext uri="{BB962C8B-B14F-4D97-AF65-F5344CB8AC3E}">
        <p14:creationId xmlns:p14="http://schemas.microsoft.com/office/powerpoint/2010/main" val="2867479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Black - With Subtitl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D8A58A-D0F7-7B43-BB13-25184A62E4C7}"/>
              </a:ext>
            </a:extLst>
          </p:cNvPr>
          <p:cNvCxnSpPr>
            <a:cxnSpLocks/>
          </p:cNvCxnSpPr>
          <p:nvPr/>
        </p:nvCxnSpPr>
        <p:spPr>
          <a:xfrm>
            <a:off x="877329" y="-1"/>
            <a:ext cx="0" cy="685800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719338-28D7-F145-9459-C8D34F0ADFF5}"/>
              </a:ext>
            </a:extLst>
          </p:cNvPr>
          <p:cNvCxnSpPr>
            <a:cxnSpLocks/>
          </p:cNvCxnSpPr>
          <p:nvPr/>
        </p:nvCxnSpPr>
        <p:spPr>
          <a:xfrm>
            <a:off x="0" y="741406"/>
            <a:ext cx="121920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1">
            <a:extLst>
              <a:ext uri="{FF2B5EF4-FFF2-40B4-BE49-F238E27FC236}">
                <a16:creationId xmlns:a16="http://schemas.microsoft.com/office/drawing/2014/main" id="{39CDDD11-0E21-4445-B591-2B004F7DA85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22031" y="6433984"/>
            <a:ext cx="2332800" cy="313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Classification: Internal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D4B5120-5BDA-E84F-93B6-E68A30E19A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1413" y="2908075"/>
            <a:ext cx="4568825" cy="8001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61800" indent="0">
              <a:buFont typeface="Arial" panose="020B0604020202020204" pitchFamily="34" charset="0"/>
              <a:buNone/>
              <a:defRPr/>
            </a:lvl2pPr>
            <a:lvl3pPr marL="721800" indent="0">
              <a:buFont typeface="Arial" panose="020B0604020202020204" pitchFamily="34" charset="0"/>
              <a:buNone/>
              <a:defRPr/>
            </a:lvl3pPr>
            <a:lvl4pPr marL="1081800" indent="0">
              <a:buFont typeface="Arial" panose="020B0604020202020204" pitchFamily="34" charset="0"/>
              <a:buNone/>
              <a:defRPr/>
            </a:lvl4pPr>
            <a:lvl5pPr marL="1441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WITH SUBTITLE</a:t>
            </a:r>
          </a:p>
        </p:txBody>
      </p:sp>
      <p:sp>
        <p:nvSpPr>
          <p:cNvPr id="11" name="Title 18">
            <a:extLst>
              <a:ext uri="{FF2B5EF4-FFF2-40B4-BE49-F238E27FC236}">
                <a16:creationId xmlns:a16="http://schemas.microsoft.com/office/drawing/2014/main" id="{0EF98EA1-1BD7-C940-8F38-556C05CA8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1413" y="1303201"/>
            <a:ext cx="6198170" cy="1605600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7400" b="0">
                <a:solidFill>
                  <a:srgbClr val="EF660B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TITLE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9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62AAB0C-A767-A94D-A495-0050AFAFF9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5565" y="288653"/>
            <a:ext cx="2093659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 b="0" i="0">
                <a:solidFill>
                  <a:srgbClr val="1A1A1A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1E5D64-B7DE-B14E-A83B-035775450B41}"/>
              </a:ext>
            </a:extLst>
          </p:cNvPr>
          <p:cNvCxnSpPr>
            <a:cxnSpLocks/>
          </p:cNvCxnSpPr>
          <p:nvPr/>
        </p:nvCxnSpPr>
        <p:spPr>
          <a:xfrm>
            <a:off x="0" y="749156"/>
            <a:ext cx="12192000" cy="0"/>
          </a:xfrm>
          <a:prstGeom prst="line">
            <a:avLst/>
          </a:prstGeom>
          <a:ln w="25400">
            <a:solidFill>
              <a:srgbClr val="EF66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26">
            <a:extLst>
              <a:ext uri="{FF2B5EF4-FFF2-40B4-BE49-F238E27FC236}">
                <a16:creationId xmlns:a16="http://schemas.microsoft.com/office/drawing/2014/main" id="{E6AFCD26-9F6D-E14C-A08F-ED0C07E6FA26}"/>
              </a:ext>
            </a:extLst>
          </p:cNvPr>
          <p:cNvSpPr txBox="1">
            <a:spLocks/>
          </p:cNvSpPr>
          <p:nvPr/>
        </p:nvSpPr>
        <p:spPr>
          <a:xfrm>
            <a:off x="11305369" y="288625"/>
            <a:ext cx="576000" cy="21600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rgbClr val="1A1A1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EE4F4D-E589-DF43-B56B-6EC9AE6BD540}" type="slidenum">
              <a:rPr lang="en-US" sz="900" smtClean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Placeholder 21">
            <a:extLst>
              <a:ext uri="{FF2B5EF4-FFF2-40B4-BE49-F238E27FC236}">
                <a16:creationId xmlns:a16="http://schemas.microsoft.com/office/drawing/2014/main" id="{CAF100E3-6DE7-AA4D-9785-C1A194B5C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40" y="1303200"/>
            <a:ext cx="6788782" cy="1841892"/>
          </a:xfrm>
          <a:prstGeom prst="rect">
            <a:avLst/>
          </a:prstGeom>
        </p:spPr>
        <p:txBody>
          <a:bodyPr vert="horz" lIns="90000" tIns="0" rIns="91440" bIns="45720" rtlCol="0" anchor="t">
            <a:noAutofit/>
          </a:bodyPr>
          <a:lstStyle>
            <a:lvl1pPr>
              <a:defRPr sz="6000" b="0">
                <a:solidFill>
                  <a:srgbClr val="EB6A15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862534F4-0E52-894F-8B4F-1A6A7070D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81409" y="296309"/>
            <a:ext cx="1548764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900" b="0" i="0">
                <a:solidFill>
                  <a:srgbClr val="1A1A1A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fld id="{390DCFDA-1B2A-1C45-B9F0-6FFCA4C72270}" type="datetimeFigureOut">
              <a:rPr lang="en-US" smtClean="0"/>
              <a:t>6/27/20</a:t>
            </a:fld>
            <a:endParaRPr lang="en-US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5237B1D-326D-C04B-8C32-3087D2D620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0603" y="288653"/>
            <a:ext cx="2093659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 b="1" i="0" u="sng">
                <a:solidFill>
                  <a:srgbClr val="1A1A1A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7" name="Content Placeholder 21">
            <a:extLst>
              <a:ext uri="{FF2B5EF4-FFF2-40B4-BE49-F238E27FC236}">
                <a16:creationId xmlns:a16="http://schemas.microsoft.com/office/drawing/2014/main" id="{561D79AA-16A9-E142-9E18-F627D86C732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89940" y="6433984"/>
            <a:ext cx="2332800" cy="313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Classification: Internal</a:t>
            </a:r>
          </a:p>
        </p:txBody>
      </p:sp>
    </p:spTree>
    <p:extLst>
      <p:ext uri="{BB962C8B-B14F-4D97-AF65-F5344CB8AC3E}">
        <p14:creationId xmlns:p14="http://schemas.microsoft.com/office/powerpoint/2010/main" val="731743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62AAB0C-A767-A94D-A495-0050AFAFF9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5565" y="288653"/>
            <a:ext cx="2093659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 b="0">
                <a:solidFill>
                  <a:srgbClr val="1A1A1A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1E5D64-B7DE-B14E-A83B-035775450B41}"/>
              </a:ext>
            </a:extLst>
          </p:cNvPr>
          <p:cNvCxnSpPr>
            <a:cxnSpLocks/>
          </p:cNvCxnSpPr>
          <p:nvPr/>
        </p:nvCxnSpPr>
        <p:spPr>
          <a:xfrm>
            <a:off x="0" y="749156"/>
            <a:ext cx="12192000" cy="0"/>
          </a:xfrm>
          <a:prstGeom prst="line">
            <a:avLst/>
          </a:prstGeom>
          <a:ln w="25400">
            <a:solidFill>
              <a:srgbClr val="EF66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26">
            <a:extLst>
              <a:ext uri="{FF2B5EF4-FFF2-40B4-BE49-F238E27FC236}">
                <a16:creationId xmlns:a16="http://schemas.microsoft.com/office/drawing/2014/main" id="{808ADCBB-2841-E047-9ECD-CA7614AD2AC5}"/>
              </a:ext>
            </a:extLst>
          </p:cNvPr>
          <p:cNvSpPr txBox="1">
            <a:spLocks/>
          </p:cNvSpPr>
          <p:nvPr/>
        </p:nvSpPr>
        <p:spPr>
          <a:xfrm>
            <a:off x="11305369" y="288625"/>
            <a:ext cx="576000" cy="21600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rgbClr val="1A1A1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EE4F4D-E589-DF43-B56B-6EC9AE6BD540}" type="slidenum">
              <a:rPr lang="en-US" sz="900" smtClean="0">
                <a:solidFill>
                  <a:srgbClr val="1A1A1A"/>
                </a:solidFill>
                <a:latin typeface="+mj-lt"/>
              </a:rPr>
              <a:pPr/>
              <a:t>‹#›</a:t>
            </a:fld>
            <a:endParaRPr lang="en-US" sz="900" dirty="0">
              <a:solidFill>
                <a:srgbClr val="1A1A1A"/>
              </a:solidFill>
              <a:latin typeface="+mj-lt"/>
            </a:endParaRPr>
          </a:p>
        </p:txBody>
      </p:sp>
      <p:sp>
        <p:nvSpPr>
          <p:cNvPr id="18" name="Title Placeholder 21">
            <a:extLst>
              <a:ext uri="{FF2B5EF4-FFF2-40B4-BE49-F238E27FC236}">
                <a16:creationId xmlns:a16="http://schemas.microsoft.com/office/drawing/2014/main" id="{47EC9984-4072-8449-93A8-A890806CA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39" y="1228852"/>
            <a:ext cx="6300787" cy="464245"/>
          </a:xfrm>
          <a:prstGeom prst="rect">
            <a:avLst/>
          </a:prstGeom>
        </p:spPr>
        <p:txBody>
          <a:bodyPr vert="horz" lIns="90000" tIns="0" rIns="91440" bIns="45720" rtlCol="0" anchor="t">
            <a:noAutofit/>
          </a:bodyPr>
          <a:lstStyle>
            <a:lvl1pPr>
              <a:defRPr b="0">
                <a:solidFill>
                  <a:srgbClr val="EF660B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5FD0CF9E-1CA0-AA48-8119-3E26AF1F6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81409" y="296309"/>
            <a:ext cx="1548764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900" b="0" i="0">
                <a:solidFill>
                  <a:srgbClr val="1A1A1A"/>
                </a:solidFill>
                <a:latin typeface="+mj-lt"/>
                <a:ea typeface="Roboto" pitchFamily="2" charset="0"/>
              </a:defRPr>
            </a:lvl1pPr>
          </a:lstStyle>
          <a:p>
            <a:fld id="{390DCFDA-1B2A-1C45-B9F0-6FFCA4C72270}" type="datetimeFigureOut">
              <a:rPr lang="en-US" smtClean="0"/>
              <a:t>6/27/20</a:t>
            </a:fld>
            <a:endParaRPr lang="en-US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3ACAEEA-C77F-5D49-B43B-BFBC3971F7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0603" y="288653"/>
            <a:ext cx="2093659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 b="1" i="0" u="sng">
                <a:solidFill>
                  <a:srgbClr val="1A1A1A"/>
                </a:solidFill>
                <a:latin typeface="+mj-lt"/>
                <a:ea typeface="Roboto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7" name="Content Placeholder 21">
            <a:extLst>
              <a:ext uri="{FF2B5EF4-FFF2-40B4-BE49-F238E27FC236}">
                <a16:creationId xmlns:a16="http://schemas.microsoft.com/office/drawing/2014/main" id="{8E12F16F-94F9-3D45-9411-C805CDDCFA2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89940" y="6433984"/>
            <a:ext cx="2332800" cy="313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Classification: Internal</a:t>
            </a:r>
          </a:p>
        </p:txBody>
      </p:sp>
    </p:spTree>
    <p:extLst>
      <p:ext uri="{BB962C8B-B14F-4D97-AF65-F5344CB8AC3E}">
        <p14:creationId xmlns:p14="http://schemas.microsoft.com/office/powerpoint/2010/main" val="231918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62AAB0C-A767-A94D-A495-0050AFAFF9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5565" y="288653"/>
            <a:ext cx="2093659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 b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1E5D64-B7DE-B14E-A83B-035775450B41}"/>
              </a:ext>
            </a:extLst>
          </p:cNvPr>
          <p:cNvCxnSpPr>
            <a:cxnSpLocks/>
          </p:cNvCxnSpPr>
          <p:nvPr/>
        </p:nvCxnSpPr>
        <p:spPr>
          <a:xfrm>
            <a:off x="0" y="749156"/>
            <a:ext cx="12192000" cy="0"/>
          </a:xfrm>
          <a:prstGeom prst="line">
            <a:avLst/>
          </a:prstGeom>
          <a:ln w="25400">
            <a:solidFill>
              <a:srgbClr val="EF66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185A6-CE79-0F4F-AFB6-6687074985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0525" y="1743244"/>
            <a:ext cx="6300788" cy="612775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>
              <a:buNone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Slide Number Placeholder 26">
            <a:extLst>
              <a:ext uri="{FF2B5EF4-FFF2-40B4-BE49-F238E27FC236}">
                <a16:creationId xmlns:a16="http://schemas.microsoft.com/office/drawing/2014/main" id="{808ADCBB-2841-E047-9ECD-CA7614AD2AC5}"/>
              </a:ext>
            </a:extLst>
          </p:cNvPr>
          <p:cNvSpPr txBox="1">
            <a:spLocks/>
          </p:cNvSpPr>
          <p:nvPr/>
        </p:nvSpPr>
        <p:spPr>
          <a:xfrm>
            <a:off x="11305369" y="288625"/>
            <a:ext cx="576000" cy="21600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rgbClr val="1A1A1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EE4F4D-E589-DF43-B56B-6EC9AE6BD540}" type="slidenum">
              <a:rPr lang="en-US" sz="900" smtClean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Placeholder 21">
            <a:extLst>
              <a:ext uri="{FF2B5EF4-FFF2-40B4-BE49-F238E27FC236}">
                <a16:creationId xmlns:a16="http://schemas.microsoft.com/office/drawing/2014/main" id="{47EC9984-4072-8449-93A8-A890806CA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39" y="1228852"/>
            <a:ext cx="6300787" cy="464245"/>
          </a:xfrm>
          <a:prstGeom prst="rect">
            <a:avLst/>
          </a:prstGeom>
        </p:spPr>
        <p:txBody>
          <a:bodyPr vert="horz" lIns="90000" tIns="0" rIns="91440" bIns="45720" rtlCol="0" anchor="t">
            <a:noAutofit/>
          </a:bodyPr>
          <a:lstStyle>
            <a:lvl1pPr>
              <a:defRPr b="0">
                <a:solidFill>
                  <a:srgbClr val="EF660B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5FD0CF9E-1CA0-AA48-8119-3E26AF1F6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81409" y="296309"/>
            <a:ext cx="1548764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900" b="0" i="0">
                <a:solidFill>
                  <a:srgbClr val="1A1A1A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fld id="{390DCFDA-1B2A-1C45-B9F0-6FFCA4C72270}" type="datetimeFigureOut">
              <a:rPr lang="en-US" smtClean="0"/>
              <a:t>6/27/20</a:t>
            </a:fld>
            <a:endParaRPr lang="en-US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3ACAEEA-C77F-5D49-B43B-BFBC3971F7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0603" y="288653"/>
            <a:ext cx="2093659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 b="1" i="0" u="sng">
                <a:solidFill>
                  <a:srgbClr val="1A1A1A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7" name="Content Placeholder 21">
            <a:extLst>
              <a:ext uri="{FF2B5EF4-FFF2-40B4-BE49-F238E27FC236}">
                <a16:creationId xmlns:a16="http://schemas.microsoft.com/office/drawing/2014/main" id="{8E12F16F-94F9-3D45-9411-C805CDDCFA2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89940" y="6433984"/>
            <a:ext cx="2332800" cy="313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Classification: Internal</a:t>
            </a:r>
          </a:p>
        </p:txBody>
      </p:sp>
    </p:spTree>
    <p:extLst>
      <p:ext uri="{BB962C8B-B14F-4D97-AF65-F5344CB8AC3E}">
        <p14:creationId xmlns:p14="http://schemas.microsoft.com/office/powerpoint/2010/main" val="101092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62AAB0C-A767-A94D-A495-0050AFAFF9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5565" y="288653"/>
            <a:ext cx="2093659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 b="0" i="0">
                <a:solidFill>
                  <a:srgbClr val="1A1A1A"/>
                </a:solidFill>
                <a:latin typeface="+mj-lt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1E5D64-B7DE-B14E-A83B-035775450B41}"/>
              </a:ext>
            </a:extLst>
          </p:cNvPr>
          <p:cNvCxnSpPr>
            <a:cxnSpLocks/>
          </p:cNvCxnSpPr>
          <p:nvPr/>
        </p:nvCxnSpPr>
        <p:spPr>
          <a:xfrm>
            <a:off x="0" y="749156"/>
            <a:ext cx="12192000" cy="0"/>
          </a:xfrm>
          <a:prstGeom prst="line">
            <a:avLst/>
          </a:prstGeom>
          <a:ln w="25400">
            <a:solidFill>
              <a:srgbClr val="EF66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26">
            <a:extLst>
              <a:ext uri="{FF2B5EF4-FFF2-40B4-BE49-F238E27FC236}">
                <a16:creationId xmlns:a16="http://schemas.microsoft.com/office/drawing/2014/main" id="{E6AFCD26-9F6D-E14C-A08F-ED0C07E6FA26}"/>
              </a:ext>
            </a:extLst>
          </p:cNvPr>
          <p:cNvSpPr txBox="1">
            <a:spLocks/>
          </p:cNvSpPr>
          <p:nvPr/>
        </p:nvSpPr>
        <p:spPr>
          <a:xfrm>
            <a:off x="11305369" y="288625"/>
            <a:ext cx="576000" cy="21600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rgbClr val="1A1A1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EE4F4D-E589-DF43-B56B-6EC9AE6BD540}" type="slidenum">
              <a:rPr lang="en-US" sz="900" smtClean="0">
                <a:solidFill>
                  <a:srgbClr val="1A1A1A"/>
                </a:solidFill>
                <a:latin typeface="+mj-lt"/>
                <a:cs typeface="Arial" panose="020B0604020202020204" pitchFamily="34" charset="0"/>
              </a:rPr>
              <a:pPr/>
              <a:t>‹#›</a:t>
            </a:fld>
            <a:endParaRPr lang="en-US" sz="900" dirty="0">
              <a:solidFill>
                <a:srgbClr val="1A1A1A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48846A4-D484-7D41-8C01-76F70BC232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0525" y="1853406"/>
            <a:ext cx="6397625" cy="3151187"/>
          </a:xfrm>
          <a:prstGeom prst="rect">
            <a:avLst/>
          </a:prstGeom>
        </p:spPr>
        <p:txBody>
          <a:bodyPr/>
          <a:lstStyle>
            <a:lvl1pPr marL="158400" indent="-228600">
              <a:lnSpc>
                <a:spcPct val="100000"/>
              </a:lnSpc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itle Placeholder 21">
            <a:extLst>
              <a:ext uri="{FF2B5EF4-FFF2-40B4-BE49-F238E27FC236}">
                <a16:creationId xmlns:a16="http://schemas.microsoft.com/office/drawing/2014/main" id="{CAF100E3-6DE7-AA4D-9785-C1A194B5C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40" y="1228852"/>
            <a:ext cx="6397624" cy="464245"/>
          </a:xfrm>
          <a:prstGeom prst="rect">
            <a:avLst/>
          </a:prstGeom>
        </p:spPr>
        <p:txBody>
          <a:bodyPr vert="horz" lIns="90000" tIns="0" rIns="91440" bIns="45720" rtlCol="0" anchor="t">
            <a:noAutofit/>
          </a:bodyPr>
          <a:lstStyle>
            <a:lvl1pPr>
              <a:defRPr b="0">
                <a:solidFill>
                  <a:srgbClr val="EF660B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862534F4-0E52-894F-8B4F-1A6A7070D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81409" y="296309"/>
            <a:ext cx="1548764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900" b="0" i="0">
                <a:solidFill>
                  <a:srgbClr val="1A1A1A"/>
                </a:solidFill>
                <a:latin typeface="+mj-lt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fld id="{390DCFDA-1B2A-1C45-B9F0-6FFCA4C72270}" type="datetimeFigureOut">
              <a:rPr lang="en-US" smtClean="0"/>
              <a:t>6/27/20</a:t>
            </a:fld>
            <a:endParaRPr lang="en-US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5237B1D-326D-C04B-8C32-3087D2D620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0603" y="288653"/>
            <a:ext cx="2093659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 b="1" i="0" u="sng">
                <a:solidFill>
                  <a:srgbClr val="1A1A1A"/>
                </a:solidFill>
                <a:latin typeface="+mj-lt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8" name="Content Placeholder 21">
            <a:extLst>
              <a:ext uri="{FF2B5EF4-FFF2-40B4-BE49-F238E27FC236}">
                <a16:creationId xmlns:a16="http://schemas.microsoft.com/office/drawing/2014/main" id="{3D5676B3-4E11-224B-AC75-F3B3557AF97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9940" y="6433984"/>
            <a:ext cx="2332800" cy="313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Classification: Internal</a:t>
            </a:r>
          </a:p>
        </p:txBody>
      </p:sp>
    </p:spTree>
    <p:extLst>
      <p:ext uri="{BB962C8B-B14F-4D97-AF65-F5344CB8AC3E}">
        <p14:creationId xmlns:p14="http://schemas.microsoft.com/office/powerpoint/2010/main" val="360695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lum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62AAB0C-A767-A94D-A495-0050AFAFF9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5565" y="277078"/>
            <a:ext cx="2093659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 b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1E5D64-B7DE-B14E-A83B-035775450B41}"/>
              </a:ext>
            </a:extLst>
          </p:cNvPr>
          <p:cNvCxnSpPr>
            <a:cxnSpLocks/>
          </p:cNvCxnSpPr>
          <p:nvPr/>
        </p:nvCxnSpPr>
        <p:spPr>
          <a:xfrm>
            <a:off x="0" y="749156"/>
            <a:ext cx="12192000" cy="0"/>
          </a:xfrm>
          <a:prstGeom prst="line">
            <a:avLst/>
          </a:prstGeom>
          <a:ln w="25400">
            <a:solidFill>
              <a:srgbClr val="EF66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185A6-CE79-0F4F-AFB6-6687074985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0525" y="1743244"/>
            <a:ext cx="6300788" cy="612775"/>
          </a:xfrm>
          <a:prstGeom prst="rect">
            <a:avLst/>
          </a:prstGeom>
        </p:spPr>
        <p:txBody>
          <a:bodyPr lIns="90000" tIns="46800" rIns="90000" bIns="46800" anchor="t"/>
          <a:lstStyle>
            <a:lvl1pPr marL="0" indent="0">
              <a:buNone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Slide Number Placeholder 26">
            <a:extLst>
              <a:ext uri="{FF2B5EF4-FFF2-40B4-BE49-F238E27FC236}">
                <a16:creationId xmlns:a16="http://schemas.microsoft.com/office/drawing/2014/main" id="{808ADCBB-2841-E047-9ECD-CA7614AD2AC5}"/>
              </a:ext>
            </a:extLst>
          </p:cNvPr>
          <p:cNvSpPr txBox="1">
            <a:spLocks/>
          </p:cNvSpPr>
          <p:nvPr/>
        </p:nvSpPr>
        <p:spPr>
          <a:xfrm>
            <a:off x="11305369" y="288625"/>
            <a:ext cx="576000" cy="21600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rgbClr val="1A1A1A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EE4F4D-E589-DF43-B56B-6EC9AE6BD540}" type="slidenum">
              <a:rPr lang="en-US" sz="900" smtClean="0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00" dirty="0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7D86B7-0EF2-8D43-A2AE-6AC8E7ED1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0525" y="2354400"/>
            <a:ext cx="5413927" cy="3151187"/>
          </a:xfrm>
          <a:prstGeom prst="rect">
            <a:avLst/>
          </a:prstGeom>
        </p:spPr>
        <p:txBody>
          <a:bodyPr lIns="72000"/>
          <a:lstStyle>
            <a:lvl1pPr marL="158400" indent="-158400"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ts val="0"/>
              </a:spcAft>
              <a:buFontTx/>
              <a:buBlip>
                <a:blip r:embed="rId2"/>
              </a:buBlip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Placeholder 21">
            <a:extLst>
              <a:ext uri="{FF2B5EF4-FFF2-40B4-BE49-F238E27FC236}">
                <a16:creationId xmlns:a16="http://schemas.microsoft.com/office/drawing/2014/main" id="{47EC9984-4072-8449-93A8-A890806CA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39" y="1228852"/>
            <a:ext cx="6300787" cy="464245"/>
          </a:xfrm>
          <a:prstGeom prst="rect">
            <a:avLst/>
          </a:prstGeom>
        </p:spPr>
        <p:txBody>
          <a:bodyPr vert="horz" lIns="90000" tIns="0" rIns="91440" bIns="45720" rtlCol="0" anchor="t">
            <a:noAutofit/>
          </a:bodyPr>
          <a:lstStyle>
            <a:lvl1pPr>
              <a:defRPr b="0">
                <a:solidFill>
                  <a:srgbClr val="EF660B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5FD0CF9E-1CA0-AA48-8119-3E26AF1F6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81409" y="296309"/>
            <a:ext cx="1548764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900" b="0" i="0">
                <a:solidFill>
                  <a:srgbClr val="1A1A1A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fld id="{390DCFDA-1B2A-1C45-B9F0-6FFCA4C72270}" type="datetimeFigureOut">
              <a:rPr lang="en-US" smtClean="0"/>
              <a:t>6/27/20</a:t>
            </a:fld>
            <a:endParaRPr lang="en-US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3ACAEEA-C77F-5D49-B43B-BFBC3971F7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0603" y="288653"/>
            <a:ext cx="2093659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 b="1" i="0" u="sng">
                <a:solidFill>
                  <a:srgbClr val="1A1A1A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7" name="Content Placeholder 21">
            <a:extLst>
              <a:ext uri="{FF2B5EF4-FFF2-40B4-BE49-F238E27FC236}">
                <a16:creationId xmlns:a16="http://schemas.microsoft.com/office/drawing/2014/main" id="{B061E360-EB11-6344-9D1D-9E47F9967D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9940" y="6433984"/>
            <a:ext cx="2332800" cy="313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="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Classification: Internal</a:t>
            </a:r>
          </a:p>
        </p:txBody>
      </p:sp>
    </p:spTree>
    <p:extLst>
      <p:ext uri="{BB962C8B-B14F-4D97-AF65-F5344CB8AC3E}">
        <p14:creationId xmlns:p14="http://schemas.microsoft.com/office/powerpoint/2010/main" val="2618509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89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loud.ibm.com/docs/blockchain-multicloud?topic=blockchain-multicloud-ibp-v2-apis#console-icp-manage-create-api-key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BM-Blockchain/ansible-examples/blob/master/two-org-network/playbook.y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IBM-Blockchain/blockchain-vscode-extension#connecting-to-another-instance-of-hyperledger-fabric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-Blockchain/ansible-role-blockchain-platform-manager#requirements" TargetMode="External"/><Relationship Id="rId2" Type="http://schemas.openxmlformats.org/officeDocument/2006/relationships/hyperlink" Target="https://github.com/IBM-Blockchain/ansible-examples/tree/master/two-org-network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loud.ibm.com/docs/blockchain-multicloud?topic=blockchain-multicloud-ibp-v2-apis#console-icp-manage-create-api-ke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bm-blockchain.github.io/ansible-collection/tutorials/installing.html#creating-the-playbook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-Blockchain/ansible-role-blockchain-platform-manager#requiremen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laxy.ansible.com/ibm/blockchain_platform_manager" TargetMode="External"/><Relationship Id="rId2" Type="http://schemas.openxmlformats.org/officeDocument/2006/relationships/hyperlink" Target="https://docs.ansible.com/ansible/latest/installation_guide/intro_installation.html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hyperledger-fabric.readthedocs.io/en/release-2.0/install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tedolan.github.io/jq/downloa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B345-0F80-A040-9942-BFD47989E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303199"/>
            <a:ext cx="9642545" cy="1605600"/>
          </a:xfrm>
        </p:spPr>
        <p:txBody>
          <a:bodyPr/>
          <a:lstStyle/>
          <a:p>
            <a:r>
              <a:rPr lang="en-US" sz="4800" dirty="0"/>
              <a:t>IBM Blockchain Platform  2 on </a:t>
            </a:r>
            <a:br>
              <a:rPr lang="en-US" sz="4800" dirty="0"/>
            </a:br>
            <a:r>
              <a:rPr lang="en-US" sz="4800" dirty="0"/>
              <a:t>Redhat OpenShift Container Platform 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IBP 2 on OCP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A0F0B-ED11-5949-B718-9BAA0057E93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3BA3B8-5AC6-9B4F-9EC7-4923CC0034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7453" y="3407949"/>
            <a:ext cx="2847115" cy="4683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31F0DF-99EE-CD41-99B5-91B167EBB2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47453" y="3876261"/>
            <a:ext cx="4367212" cy="25113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dirty="0"/>
              <a:t>Final state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Setup IBP 2.0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Blockchain Platform Manager Role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Deploy the network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Using Visual Studio Extension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Invoke a sample transaction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Teardown the network</a:t>
            </a:r>
          </a:p>
        </p:txBody>
      </p:sp>
    </p:spTree>
    <p:extLst>
      <p:ext uri="{BB962C8B-B14F-4D97-AF65-F5344CB8AC3E}">
        <p14:creationId xmlns:p14="http://schemas.microsoft.com/office/powerpoint/2010/main" val="63776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0BDE2-5602-B04E-BEF3-C6B8D026F9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IBP 2 on OCP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E78F9B-5329-C049-B943-7023B650C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9417"/>
            <a:ext cx="10515600" cy="629833"/>
          </a:xfrm>
        </p:spPr>
        <p:txBody>
          <a:bodyPr/>
          <a:lstStyle/>
          <a:p>
            <a:r>
              <a:rPr lang="en-US" b="1" dirty="0"/>
              <a:t>Generate an IBP 2- API Key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D91137-82CC-5C40-9EB0-8B403B6E058E}"/>
              </a:ext>
            </a:extLst>
          </p:cNvPr>
          <p:cNvSpPr/>
          <p:nvPr/>
        </p:nvSpPr>
        <p:spPr>
          <a:xfrm>
            <a:off x="256761" y="1693246"/>
            <a:ext cx="5839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Create IBP API Key for playbook</a:t>
            </a:r>
          </a:p>
          <a:p>
            <a:r>
              <a:rPr lang="en-US" dirty="0">
                <a:hlinkClick r:id="rId2"/>
              </a:rPr>
              <a:t>https://cloud.ibm.com/docs/blockchain-multicloud?topic=blockchain-multicloud-ibp-v2-apis#console-icp-manage-create-api-key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BF883D-150B-D645-9D39-A75D0B9F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202" y="1395466"/>
            <a:ext cx="5126645" cy="5028780"/>
          </a:xfrm>
          <a:prstGeom prst="rect">
            <a:avLst/>
          </a:prstGeom>
        </p:spPr>
      </p:pic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00741C7D-C93E-F949-AF12-52CC08D7F8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565" y="288653"/>
            <a:ext cx="2093659" cy="216000"/>
          </a:xfrm>
        </p:spPr>
        <p:txBody>
          <a:bodyPr/>
          <a:lstStyle/>
          <a:p>
            <a:r>
              <a:rPr lang="en-US" dirty="0"/>
              <a:t>Deploy the network</a:t>
            </a:r>
          </a:p>
        </p:txBody>
      </p:sp>
    </p:spTree>
    <p:extLst>
      <p:ext uri="{BB962C8B-B14F-4D97-AF65-F5344CB8AC3E}">
        <p14:creationId xmlns:p14="http://schemas.microsoft.com/office/powerpoint/2010/main" val="1899386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0BDE2-5602-B04E-BEF3-C6B8D026F9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IBP 2 on OCP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E78F9B-5329-C049-B943-7023B650C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5633"/>
            <a:ext cx="10515600" cy="1325563"/>
          </a:xfrm>
        </p:spPr>
        <p:txBody>
          <a:bodyPr/>
          <a:lstStyle/>
          <a:p>
            <a:r>
              <a:rPr lang="en-US" b="1" dirty="0"/>
              <a:t>Deploy the network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CF4985-AC97-8840-B1E2-B58214C012B1}"/>
              </a:ext>
            </a:extLst>
          </p:cNvPr>
          <p:cNvSpPr txBox="1">
            <a:spLocks/>
          </p:cNvSpPr>
          <p:nvPr/>
        </p:nvSpPr>
        <p:spPr>
          <a:xfrm>
            <a:off x="178904" y="1863742"/>
            <a:ext cx="5660335" cy="3262657"/>
          </a:xfr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hlinkClick r:id="rId2"/>
              </a:rPr>
              <a:t>https://github.com/IBM-Blockchain/ansible-examples/blob/master/two-org-network/playbook.yml</a:t>
            </a:r>
            <a:endParaRPr lang="en-US" sz="1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sz="1600" dirty="0"/>
              <a:t>For OCP change the infrastructure to software and insert the API key information</a:t>
            </a:r>
          </a:p>
          <a:p>
            <a:pPr lvl="1"/>
            <a:endParaRPr lang="en-US" sz="12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Specify the Chaincode –------------------------------------&gt;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This step takes about 30 minutes…if it fails </a:t>
            </a:r>
            <a:r>
              <a:rPr lang="en-US" sz="1600" dirty="0">
                <a:solidFill>
                  <a:srgbClr val="FF0000"/>
                </a:solidFill>
              </a:rPr>
              <a:t>retry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C338DD-D5CC-AA4C-B37D-3CA0A5E8ACAF}"/>
              </a:ext>
            </a:extLst>
          </p:cNvPr>
          <p:cNvSpPr/>
          <p:nvPr/>
        </p:nvSpPr>
        <p:spPr>
          <a:xfrm>
            <a:off x="5839239" y="208125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F39B35"/>
                </a:solidFill>
                <a:latin typeface="Monaco" pitchFamily="2" charset="77"/>
              </a:rPr>
              <a:t>infrastructure</a:t>
            </a:r>
            <a:r>
              <a:rPr lang="en-US" sz="1000" dirty="0">
                <a:solidFill>
                  <a:srgbClr val="D1D2D3"/>
                </a:solidFill>
                <a:latin typeface="Monaco" pitchFamily="2" charset="77"/>
              </a:rPr>
              <a:t>:</a:t>
            </a:r>
          </a:p>
          <a:p>
            <a:r>
              <a:rPr lang="en-US" sz="1000" dirty="0">
                <a:solidFill>
                  <a:srgbClr val="F39B35"/>
                </a:solidFill>
                <a:latin typeface="Monaco" pitchFamily="2" charset="77"/>
              </a:rPr>
              <a:t>  type</a:t>
            </a:r>
            <a:r>
              <a:rPr lang="en-US" sz="1000" dirty="0">
                <a:solidFill>
                  <a:srgbClr val="D1D2D3"/>
                </a:solidFill>
                <a:latin typeface="Monaco" pitchFamily="2" charset="77"/>
              </a:rPr>
              <a:t>: </a:t>
            </a:r>
            <a:r>
              <a:rPr lang="en-US" sz="10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Monaco" pitchFamily="2" charset="77"/>
              </a:rPr>
              <a:t>software</a:t>
            </a:r>
          </a:p>
          <a:p>
            <a:r>
              <a:rPr lang="en-US" sz="1000" dirty="0">
                <a:solidFill>
                  <a:srgbClr val="F39B35"/>
                </a:solidFill>
                <a:latin typeface="Monaco" pitchFamily="2" charset="77"/>
              </a:rPr>
              <a:t>  docker</a:t>
            </a:r>
            <a:r>
              <a:rPr lang="en-US" sz="1000" dirty="0">
                <a:solidFill>
                  <a:srgbClr val="D1D2D3"/>
                </a:solidFill>
                <a:latin typeface="Monaco" pitchFamily="2" charset="77"/>
              </a:rPr>
              <a:t>:</a:t>
            </a:r>
          </a:p>
          <a:p>
            <a:r>
              <a:rPr lang="en-US" sz="1000" dirty="0">
                <a:solidFill>
                  <a:srgbClr val="F39B35"/>
                </a:solidFill>
                <a:latin typeface="Monaco" pitchFamily="2" charset="77"/>
              </a:rPr>
              <a:t>  network</a:t>
            </a:r>
            <a:r>
              <a:rPr lang="en-US" sz="1000" dirty="0">
                <a:solidFill>
                  <a:srgbClr val="D1D2D3"/>
                </a:solidFill>
                <a:latin typeface="Monaco" pitchFamily="2" charset="77"/>
              </a:rPr>
              <a:t>: </a:t>
            </a: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Monaco" pitchFamily="2" charset="77"/>
              </a:rPr>
              <a:t>ibp_network</a:t>
            </a:r>
          </a:p>
          <a:p>
            <a:r>
              <a:rPr lang="en-US" sz="1000" dirty="0">
                <a:solidFill>
                  <a:srgbClr val="F39B35"/>
                </a:solidFill>
                <a:latin typeface="Monaco" pitchFamily="2" charset="77"/>
              </a:rPr>
              <a:t>    software</a:t>
            </a:r>
            <a:r>
              <a:rPr lang="en-US" sz="1000" dirty="0">
                <a:solidFill>
                  <a:srgbClr val="D1D2D3"/>
                </a:solidFill>
                <a:latin typeface="Monaco" pitchFamily="2" charset="77"/>
              </a:rPr>
              <a:t>:</a:t>
            </a:r>
          </a:p>
          <a:p>
            <a:r>
              <a:rPr lang="en-US" sz="1000" dirty="0">
                <a:solidFill>
                  <a:srgbClr val="F39B35"/>
                </a:solidFill>
                <a:latin typeface="Monaco" pitchFamily="2" charset="77"/>
              </a:rPr>
              <a:t>    api_endpoint</a:t>
            </a:r>
            <a:r>
              <a:rPr lang="en-US" sz="1000" dirty="0">
                <a:solidFill>
                  <a:srgbClr val="D1D2D3"/>
                </a:solidFill>
                <a:latin typeface="Monaco" pitchFamily="2" charset="77"/>
              </a:rPr>
              <a:t>: </a:t>
            </a:r>
            <a:r>
              <a:rPr lang="en-US" sz="10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Monaco" pitchFamily="2" charset="77"/>
              </a:rPr>
              <a:t>https://ibp-bc-ibpconsole-console.aais-1589822809013-f72ef11f3ab089a8c677044eb28292cd-0000.us-east.containers.appdomain.cloud:443</a:t>
            </a:r>
          </a:p>
          <a:p>
            <a:r>
              <a:rPr lang="en-US" sz="1000" dirty="0">
                <a:solidFill>
                  <a:srgbClr val="F39B35"/>
                </a:solidFill>
                <a:latin typeface="Monaco" pitchFamily="2" charset="77"/>
              </a:rPr>
              <a:t>    api_key</a:t>
            </a:r>
            <a:r>
              <a:rPr lang="en-US" sz="1000" dirty="0">
                <a:solidFill>
                  <a:srgbClr val="D1D2D3"/>
                </a:solidFill>
                <a:latin typeface="Monaco" pitchFamily="2" charset="77"/>
              </a:rPr>
              <a:t>: </a:t>
            </a:r>
            <a:r>
              <a:rPr lang="en-US" sz="10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Monaco" pitchFamily="2" charset="77"/>
              </a:rPr>
              <a:t>kIiFKz3GmifjkOp3XX</a:t>
            </a:r>
          </a:p>
          <a:p>
            <a:r>
              <a:rPr lang="en-US" sz="1000" dirty="0">
                <a:solidFill>
                  <a:srgbClr val="F39B35"/>
                </a:solidFill>
                <a:latin typeface="Monaco" pitchFamily="2" charset="77"/>
              </a:rPr>
              <a:t>    api_secret</a:t>
            </a:r>
            <a:r>
              <a:rPr lang="en-US" sz="1000" dirty="0">
                <a:solidFill>
                  <a:srgbClr val="D1D2D3"/>
                </a:solidFill>
                <a:latin typeface="Monaco" pitchFamily="2" charset="77"/>
              </a:rPr>
              <a:t>: </a:t>
            </a:r>
            <a:r>
              <a:rPr lang="en-US" sz="10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Monaco" pitchFamily="2" charset="77"/>
              </a:rPr>
              <a:t>U0Ne8OPMI</a:t>
            </a:r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Monaco" pitchFamily="2" charset="77"/>
              </a:rPr>
              <a:t>_XX</a:t>
            </a:r>
            <a:endParaRPr lang="en-US" sz="1000" b="0" i="0" dirty="0">
              <a:solidFill>
                <a:schemeClr val="bg2">
                  <a:lumMod val="25000"/>
                </a:schemeClr>
              </a:solidFill>
              <a:effectLst/>
              <a:latin typeface="Monaco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7974F4-7AC7-0247-9509-C51532B7D5B6}"/>
              </a:ext>
            </a:extLst>
          </p:cNvPr>
          <p:cNvSpPr/>
          <p:nvPr/>
        </p:nvSpPr>
        <p:spPr>
          <a:xfrm>
            <a:off x="360632" y="4278193"/>
            <a:ext cx="4897168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$ ansible-playbook playbook.yml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2DC630-41FA-CA46-A746-762756F0B016}"/>
              </a:ext>
            </a:extLst>
          </p:cNvPr>
          <p:cNvSpPr/>
          <p:nvPr/>
        </p:nvSpPr>
        <p:spPr>
          <a:xfrm>
            <a:off x="5582478" y="3949154"/>
            <a:ext cx="660952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contracts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papercontract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  version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B5CEA8"/>
                </a:solidFill>
                <a:latin typeface="Menlo" panose="020B0609030804020204" pitchFamily="49" charset="0"/>
              </a:rPr>
              <a:t>0.0.1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  package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"{{ playbook_dir }}/</a:t>
            </a:r>
            <a:r>
              <a:rPr lang="en-US" sz="1050" dirty="0">
                <a:solidFill>
                  <a:srgbClr val="CE9178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papercontract@0.0.1.cds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  channels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&lt;&lt;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586C0"/>
                </a:solidFill>
                <a:latin typeface="Menlo" panose="020B0609030804020204" pitchFamily="49" charset="0"/>
              </a:rPr>
              <a:t>*</a:t>
            </a:r>
            <a:r>
              <a:rPr lang="en-US" sz="1050" dirty="0">
                <a:solidFill>
                  <a:srgbClr val="9CDCFE"/>
                </a:solidFill>
                <a:latin typeface="Menlo" panose="020B0609030804020204" pitchFamily="49" charset="0"/>
              </a:rPr>
              <a:t>Channel1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      endorsement_policy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"OR('DigibankMSP.member','</a:t>
            </a:r>
            <a:r>
              <a:rPr lang="en-US" sz="1050" dirty="0" err="1">
                <a:solidFill>
                  <a:srgbClr val="CE9178"/>
                </a:solidFill>
                <a:latin typeface="Menlo" panose="020B0609030804020204" pitchFamily="49" charset="0"/>
              </a:rPr>
              <a:t>MagnetocorpMSP.member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’)”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      endorsing_members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         - </a:t>
            </a:r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&lt;&lt;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586C0"/>
                </a:solidFill>
                <a:latin typeface="Menlo" panose="020B0609030804020204" pitchFamily="49" charset="0"/>
              </a:rPr>
              <a:t>*</a:t>
            </a:r>
            <a:r>
              <a:rPr lang="en-US" sz="1050" dirty="0">
                <a:solidFill>
                  <a:srgbClr val="9CDCFE"/>
                </a:solidFill>
                <a:latin typeface="Menlo" panose="020B0609030804020204" pitchFamily="49" charset="0"/>
              </a:rPr>
              <a:t>Digibank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         endorsing_peers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               - </a:t>
            </a:r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&lt;&lt;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586C0"/>
                </a:solidFill>
                <a:latin typeface="Menlo" panose="020B0609030804020204" pitchFamily="49" charset="0"/>
              </a:rPr>
              <a:t>*</a:t>
            </a:r>
            <a:r>
              <a:rPr lang="en-US" sz="1050" dirty="0">
                <a:solidFill>
                  <a:srgbClr val="9CDCFE"/>
                </a:solidFill>
                <a:latin typeface="Menlo" panose="020B0609030804020204" pitchFamily="49" charset="0"/>
              </a:rPr>
              <a:t>DigibankPeer1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         - </a:t>
            </a:r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&lt;&lt;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586C0"/>
                </a:solidFill>
                <a:latin typeface="Menlo" panose="020B0609030804020204" pitchFamily="49" charset="0"/>
              </a:rPr>
              <a:t>*</a:t>
            </a:r>
            <a:r>
              <a:rPr lang="en-US" sz="1050" dirty="0">
                <a:solidFill>
                  <a:srgbClr val="9CDCFE"/>
                </a:solidFill>
                <a:latin typeface="Menlo" panose="020B0609030804020204" pitchFamily="49" charset="0"/>
              </a:rPr>
              <a:t>Magnetocorp</a:t>
            </a:r>
            <a:endParaRPr lang="en-US" sz="105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           endorsing_peers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               - </a:t>
            </a:r>
            <a:r>
              <a:rPr lang="en-US" sz="1050" dirty="0">
                <a:solidFill>
                  <a:srgbClr val="569CD6"/>
                </a:solidFill>
                <a:latin typeface="Menlo" panose="020B0609030804020204" pitchFamily="49" charset="0"/>
              </a:rPr>
              <a:t>&lt;&lt;</a:t>
            </a:r>
            <a:r>
              <a:rPr lang="en-US" sz="105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C586C0"/>
                </a:solidFill>
                <a:latin typeface="Menlo" panose="020B0609030804020204" pitchFamily="49" charset="0"/>
              </a:rPr>
              <a:t>*</a:t>
            </a:r>
            <a:r>
              <a:rPr lang="en-US" sz="1050" dirty="0">
                <a:solidFill>
                  <a:srgbClr val="9CDCFE"/>
                </a:solidFill>
                <a:latin typeface="Menlo" panose="020B0609030804020204" pitchFamily="49" charset="0"/>
              </a:rPr>
              <a:t>MagnetocorpPeer1</a:t>
            </a:r>
            <a:endParaRPr lang="en-US" sz="105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3F81128-C7A0-8E4E-8679-C118D1D53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565" y="288653"/>
            <a:ext cx="2093659" cy="216000"/>
          </a:xfrm>
        </p:spPr>
        <p:txBody>
          <a:bodyPr/>
          <a:lstStyle/>
          <a:p>
            <a:r>
              <a:rPr lang="en-US" dirty="0"/>
              <a:t>Deploy the network</a:t>
            </a:r>
          </a:p>
        </p:txBody>
      </p:sp>
    </p:spTree>
    <p:extLst>
      <p:ext uri="{BB962C8B-B14F-4D97-AF65-F5344CB8AC3E}">
        <p14:creationId xmlns:p14="http://schemas.microsoft.com/office/powerpoint/2010/main" val="1292230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AD5E1-6A2E-6940-95BB-108133B00D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IBP 2 on OCP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A592670-6C5A-0F4A-A2C4-403AE851A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6" y="95153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Using Visual Studio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238D27-F970-C241-98FD-536F9443FB6F}"/>
              </a:ext>
            </a:extLst>
          </p:cNvPr>
          <p:cNvSpPr/>
          <p:nvPr/>
        </p:nvSpPr>
        <p:spPr>
          <a:xfrm>
            <a:off x="155903" y="1625233"/>
            <a:ext cx="6629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Information on the available nodes (peers, orderers, and certificate authorities) will be created under the nodes subdirectory.</a:t>
            </a:r>
          </a:p>
          <a:p>
            <a:pPr lvl="1">
              <a:buFont typeface="+mj-lt"/>
              <a:buAutoNum type="arabicPeriod"/>
            </a:pPr>
            <a:r>
              <a:rPr lang="en-US" sz="1400" dirty="0">
                <a:solidFill>
                  <a:srgbClr val="24292E"/>
                </a:solidFill>
                <a:latin typeface="-apple-system"/>
              </a:rPr>
              <a:t>If you wish to use this network for development purposes, you can import these JSON files into a Fabric Environment using the IBM Blockchain Platform extension for Visual Studio Code.</a:t>
            </a:r>
          </a:p>
          <a:p>
            <a:pPr lvl="1">
              <a:buFont typeface="+mj-lt"/>
              <a:buAutoNum type="arabicPeriod"/>
            </a:pPr>
            <a:r>
              <a:rPr lang="en-US" sz="1400" dirty="0">
                <a:solidFill>
                  <a:srgbClr val="24292E"/>
                </a:solidFill>
                <a:latin typeface="-apple-system"/>
              </a:rPr>
              <a:t>For more information on this task, follow the process to create a new Fabric Environment documented here: </a:t>
            </a:r>
            <a:r>
              <a:rPr lang="en-US" sz="1400" dirty="0">
                <a:solidFill>
                  <a:srgbClr val="0366D6"/>
                </a:solidFill>
                <a:latin typeface="-apple-system"/>
                <a:hlinkClick r:id="rId2"/>
              </a:rPr>
              <a:t>https://github.com/IBM-Blockchain/blockchain-vscode-extension#connecting-to-another-instance-of-hyperledger-fabric</a:t>
            </a:r>
            <a:br>
              <a:rPr lang="en-US" sz="1400" dirty="0">
                <a:solidFill>
                  <a:srgbClr val="24292E"/>
                </a:solidFill>
                <a:latin typeface="-apple-system"/>
              </a:rPr>
            </a:br>
            <a:endParaRPr lang="en-US" sz="14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795E8-80D2-3A4B-B5AF-D48A800705D1}"/>
              </a:ext>
            </a:extLst>
          </p:cNvPr>
          <p:cNvSpPr txBox="1"/>
          <p:nvPr/>
        </p:nvSpPr>
        <p:spPr>
          <a:xfrm>
            <a:off x="212130" y="4042296"/>
            <a:ext cx="6788426" cy="10772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Fabric Environments click +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In the menu that appears select ”Add an Ansible-created network”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Select the folder where you executed the “ansible-playbook” command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410719-0601-1740-87C4-3ECFC66F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09" y="844825"/>
            <a:ext cx="4827104" cy="5988219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BE83859F-A143-3142-B602-79EDD6ED0F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565" y="288653"/>
            <a:ext cx="2093659" cy="216000"/>
          </a:xfrm>
        </p:spPr>
        <p:txBody>
          <a:bodyPr/>
          <a:lstStyle/>
          <a:p>
            <a:r>
              <a:rPr lang="en-US" dirty="0"/>
              <a:t>Deploy the network</a:t>
            </a:r>
          </a:p>
        </p:txBody>
      </p:sp>
    </p:spTree>
    <p:extLst>
      <p:ext uri="{BB962C8B-B14F-4D97-AF65-F5344CB8AC3E}">
        <p14:creationId xmlns:p14="http://schemas.microsoft.com/office/powerpoint/2010/main" val="191820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CD6763-9823-A043-A442-A578039129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IBP 2 on OCP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F34BA-4E5D-9843-8068-7B71DDFB7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958" y="845046"/>
            <a:ext cx="5521042" cy="57339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137F91-12D1-3544-95D5-E18B357E0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85214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Invoke a sample transaction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C4DEC-10FE-5E41-8FBB-7F264979D140}"/>
              </a:ext>
            </a:extLst>
          </p:cNvPr>
          <p:cNvSpPr txBox="1"/>
          <p:nvPr/>
        </p:nvSpPr>
        <p:spPr>
          <a:xfrm>
            <a:off x="233241" y="1412260"/>
            <a:ext cx="546429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Select a Fabric Gateway (Magnetocorp gateway)</a:t>
            </a:r>
          </a:p>
          <a:p>
            <a:pPr marL="342900" indent="-342900">
              <a:buAutoNum type="arabicPeriod"/>
            </a:pPr>
            <a:r>
              <a:rPr lang="en-US" sz="1400" dirty="0"/>
              <a:t>Select credentials to connect as (admin)</a:t>
            </a:r>
          </a:p>
          <a:p>
            <a:pPr marL="342900" indent="-342900">
              <a:buAutoNum type="arabicPeriod"/>
            </a:pPr>
            <a:r>
              <a:rPr lang="en-US" sz="1400" dirty="0"/>
              <a:t>Navigate to contract </a:t>
            </a:r>
          </a:p>
          <a:p>
            <a:pPr marL="342900" indent="-342900">
              <a:buAutoNum type="arabicPeriod"/>
            </a:pPr>
            <a:r>
              <a:rPr lang="en-US" sz="1400" dirty="0"/>
              <a:t>Right click </a:t>
            </a:r>
            <a:r>
              <a:rPr lang="en-US" sz="1400" b="1" dirty="0"/>
              <a:t>issue </a:t>
            </a:r>
            <a:r>
              <a:rPr lang="en-US" sz="1400" dirty="0"/>
              <a:t>and Submit Transaction</a:t>
            </a:r>
          </a:p>
          <a:p>
            <a:pPr marL="342900" indent="-342900">
              <a:buAutoNum type="arabicPeriod"/>
            </a:pPr>
            <a:r>
              <a:rPr lang="en-US" sz="1400" dirty="0"/>
              <a:t>Put in the transaction information</a:t>
            </a:r>
          </a:p>
          <a:p>
            <a:pPr marL="800100" lvl="1" indent="-342900">
              <a:buFontTx/>
              <a:buAutoNum type="arabicPeriod"/>
            </a:pPr>
            <a:r>
              <a:rPr lang="en-US" sz="1100" dirty="0"/>
              <a:t>["Magnetocorp", "00001", "2020-05-31", "2020-11-30", "5000000"]</a:t>
            </a:r>
          </a:p>
          <a:p>
            <a:pPr marL="342900" indent="-342900">
              <a:buAutoNum type="arabicPeriod"/>
            </a:pPr>
            <a:r>
              <a:rPr lang="en-US" sz="1400" dirty="0"/>
              <a:t>Once submitted you should see success in the console.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94AA47-8C23-1C43-BCC6-6B336E8C5112}"/>
              </a:ext>
            </a:extLst>
          </p:cNvPr>
          <p:cNvSpPr/>
          <p:nvPr/>
        </p:nvSpPr>
        <p:spPr>
          <a:xfrm>
            <a:off x="6916002" y="4632059"/>
            <a:ext cx="1610139" cy="49653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C5AB66-3A9A-6A46-81FE-1E758108D899}"/>
              </a:ext>
            </a:extLst>
          </p:cNvPr>
          <p:cNvSpPr/>
          <p:nvPr/>
        </p:nvSpPr>
        <p:spPr>
          <a:xfrm>
            <a:off x="8085234" y="1067882"/>
            <a:ext cx="4106766" cy="53253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BC033D-F1FD-3848-BE04-5596462FC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970" y="3005362"/>
            <a:ext cx="3373074" cy="26515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9541DC-0381-CF4A-A1F1-6D05559D11DB}"/>
              </a:ext>
            </a:extLst>
          </p:cNvPr>
          <p:cNvSpPr txBox="1"/>
          <p:nvPr/>
        </p:nvSpPr>
        <p:spPr>
          <a:xfrm>
            <a:off x="6575844" y="4600007"/>
            <a:ext cx="32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424891-CE69-2F42-A932-85FEC396B891}"/>
              </a:ext>
            </a:extLst>
          </p:cNvPr>
          <p:cNvSpPr txBox="1"/>
          <p:nvPr/>
        </p:nvSpPr>
        <p:spPr>
          <a:xfrm>
            <a:off x="7721072" y="96640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F8A5F-754A-4D43-9CC0-348C43827F1C}"/>
              </a:ext>
            </a:extLst>
          </p:cNvPr>
          <p:cNvSpPr txBox="1"/>
          <p:nvPr/>
        </p:nvSpPr>
        <p:spPr>
          <a:xfrm>
            <a:off x="1795987" y="5037307"/>
            <a:ext cx="281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E75D5-7CB3-D04B-A7F0-1507566A8F63}"/>
              </a:ext>
            </a:extLst>
          </p:cNvPr>
          <p:cNvSpPr/>
          <p:nvPr/>
        </p:nvSpPr>
        <p:spPr>
          <a:xfrm>
            <a:off x="2147970" y="4909797"/>
            <a:ext cx="1601165" cy="51873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BE2297-9CE7-A346-A2FB-F23756BB5859}"/>
              </a:ext>
            </a:extLst>
          </p:cNvPr>
          <p:cNvSpPr/>
          <p:nvPr/>
        </p:nvSpPr>
        <p:spPr>
          <a:xfrm>
            <a:off x="3819210" y="5019718"/>
            <a:ext cx="2493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78BD99-70F2-114C-B8BD-471BB59B178E}"/>
              </a:ext>
            </a:extLst>
          </p:cNvPr>
          <p:cNvSpPr/>
          <p:nvPr/>
        </p:nvSpPr>
        <p:spPr>
          <a:xfrm>
            <a:off x="3132384" y="3169532"/>
            <a:ext cx="2493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CF85AB-E1DB-BA41-85E0-D36887A0A32D}"/>
              </a:ext>
            </a:extLst>
          </p:cNvPr>
          <p:cNvSpPr/>
          <p:nvPr/>
        </p:nvSpPr>
        <p:spPr>
          <a:xfrm>
            <a:off x="3386521" y="3085841"/>
            <a:ext cx="1906055" cy="398863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92AA31-FFC1-2A40-84C6-FB2180A82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0" y="5789918"/>
            <a:ext cx="7391125" cy="1068082"/>
          </a:xfrm>
          <a:prstGeom prst="rect">
            <a:avLst/>
          </a:prstGeom>
        </p:spPr>
      </p:pic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2B2C6D1-8932-3241-A22F-8A841AF55E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565" y="288653"/>
            <a:ext cx="2093659" cy="216000"/>
          </a:xfrm>
        </p:spPr>
        <p:txBody>
          <a:bodyPr/>
          <a:lstStyle/>
          <a:p>
            <a:r>
              <a:rPr lang="en-US" dirty="0"/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62628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2F9C4-84DA-0440-AA3B-595B78411C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IBP2 on OCP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278E88-1046-3844-9416-7B5FBF582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250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Optional: Teardown the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DD7E3-0175-5E4A-BC0C-311F5ABBD466}"/>
              </a:ext>
            </a:extLst>
          </p:cNvPr>
          <p:cNvSpPr txBox="1"/>
          <p:nvPr/>
        </p:nvSpPr>
        <p:spPr>
          <a:xfrm>
            <a:off x="239654" y="1346919"/>
            <a:ext cx="10515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teardown the network and remove deployed resources in the playbook change the </a:t>
            </a:r>
            <a:r>
              <a:rPr lang="en-US" sz="1600" b="1" dirty="0">
                <a:solidFill>
                  <a:schemeClr val="accent2"/>
                </a:solidFill>
              </a:rPr>
              <a:t>state</a:t>
            </a:r>
            <a:r>
              <a:rPr lang="en-US" sz="1600" dirty="0"/>
              <a:t> to </a:t>
            </a:r>
            <a:r>
              <a:rPr lang="en-US" sz="1600" b="1" dirty="0">
                <a:solidFill>
                  <a:schemeClr val="accent2"/>
                </a:solidFill>
              </a:rPr>
              <a:t>absent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There’s a good chance the Persistent volumes will not be removed you may need to remove them manually.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C01EB-E5A3-A44D-8502-DC5B6740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224" y="1820147"/>
            <a:ext cx="6096000" cy="2346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AB6A9-1188-7D40-99B2-12F96FB7FF55}"/>
              </a:ext>
            </a:extLst>
          </p:cNvPr>
          <p:cNvSpPr/>
          <p:nvPr/>
        </p:nvSpPr>
        <p:spPr>
          <a:xfrm>
            <a:off x="239654" y="4636302"/>
            <a:ext cx="11598120" cy="95410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$ oc get pv</a:t>
            </a:r>
          </a:p>
          <a:p>
            <a:r>
              <a:rPr lang="en-US" sz="1100" dirty="0">
                <a:solidFill>
                  <a:schemeClr val="bg2"/>
                </a:solidFill>
              </a:rPr>
              <a:t>NAME                                       CAPACITY   ACCESS MODES   RECLAIM POLICY   STATUS   CLAIM                                             STORAGECLASS     REASON   AGE</a:t>
            </a:r>
          </a:p>
          <a:p>
            <a:r>
              <a:rPr lang="en-US" sz="1100" dirty="0">
                <a:solidFill>
                  <a:schemeClr val="bg2"/>
                </a:solidFill>
              </a:rPr>
              <a:t>pvc-133d3c85-2bb1-4e20-8c96-2136083d91aa   100Gi      RWO            Retain          </a:t>
            </a:r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Released</a:t>
            </a:r>
            <a:r>
              <a:rPr lang="en-US" sz="1100" dirty="0">
                <a:solidFill>
                  <a:schemeClr val="bg2"/>
                </a:solidFill>
              </a:rPr>
              <a:t>    ibp-bc/magnetocorppeer1-pvc                                                 7m57s</a:t>
            </a:r>
          </a:p>
          <a:p>
            <a:r>
              <a:rPr lang="en-US" sz="1100" dirty="0">
                <a:solidFill>
                  <a:schemeClr val="bg2"/>
                </a:solidFill>
              </a:rPr>
              <a:t>pvc-32adbb89-887d-4344-baf5-39d3d9221d5f   100Gi      RWO            Retain            </a:t>
            </a:r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Released</a:t>
            </a:r>
            <a:r>
              <a:rPr lang="en-US" sz="1100" dirty="0">
                <a:solidFill>
                  <a:schemeClr val="bg2"/>
                </a:solidFill>
              </a:rPr>
              <a:t>    ibp-bc/magnetocorppeer2-statedb-pvc                                         2m58s</a:t>
            </a:r>
          </a:p>
          <a:p>
            <a:r>
              <a:rPr lang="en-US" sz="1100" dirty="0">
                <a:solidFill>
                  <a:schemeClr val="bg2"/>
                </a:solidFill>
              </a:rPr>
              <a:t>pvc-66e696d4-3168-4724-8dd4-4b4a193d09e9   100Gi      RWO            Retain          </a:t>
            </a:r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Released</a:t>
            </a:r>
            <a:r>
              <a:rPr lang="en-US" sz="1100" dirty="0">
                <a:solidFill>
                  <a:schemeClr val="bg2"/>
                </a:solidFill>
              </a:rPr>
              <a:t>    ibp-bc/digibankpeer1-pvc                                                    19m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27E6FD-033C-A243-8011-E8F8F61C4088}"/>
              </a:ext>
            </a:extLst>
          </p:cNvPr>
          <p:cNvSpPr/>
          <p:nvPr/>
        </p:nvSpPr>
        <p:spPr>
          <a:xfrm>
            <a:off x="279410" y="6288228"/>
            <a:ext cx="7443294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$ oc delete pv/pvc-133d3c85-2bb1-4e20-8c96-2136083d91aa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B6E03-599F-0847-B477-12807710B5A7}"/>
              </a:ext>
            </a:extLst>
          </p:cNvPr>
          <p:cNvSpPr txBox="1"/>
          <p:nvPr/>
        </p:nvSpPr>
        <p:spPr>
          <a:xfrm>
            <a:off x="239654" y="5918896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Delete the PVs with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044B357-DF6E-124D-9753-CB641888E9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565" y="288653"/>
            <a:ext cx="2093659" cy="216000"/>
          </a:xfrm>
        </p:spPr>
        <p:txBody>
          <a:bodyPr/>
          <a:lstStyle/>
          <a:p>
            <a:r>
              <a:rPr lang="en-US" dirty="0"/>
              <a:t>Deploy the network</a:t>
            </a:r>
          </a:p>
        </p:txBody>
      </p:sp>
    </p:spTree>
    <p:extLst>
      <p:ext uri="{BB962C8B-B14F-4D97-AF65-F5344CB8AC3E}">
        <p14:creationId xmlns:p14="http://schemas.microsoft.com/office/powerpoint/2010/main" val="1970676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0AFB65-A70B-1944-AE04-366E3E5121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 identities to IBP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9011E-25D7-A84A-ADCD-F4BC71D5B1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IBP 2 on OCP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460C33-C2A1-014C-AC42-0A4A09597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23" y="895350"/>
            <a:ext cx="11455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62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B0CF2-097B-CC4E-B550-C02E4AC1EA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Nest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62F61-6B07-0744-9201-AF97C065B3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Travis CI deployment </a:t>
            </a:r>
            <a:r>
              <a:rPr lang="en-US"/>
              <a:t>of network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DF539AA-3653-494B-9ED2-535C5A0C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B15A2F-C74D-0E45-B1FC-D62B0BE0D0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IBP 2 on OCP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5AE753-BE09-5943-B197-07C8F545AEF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76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32A8-566C-3641-8DFF-B0D434CC8FC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5C8B7-52A8-8846-AD0B-994D102E6B61}"/>
              </a:ext>
            </a:extLst>
          </p:cNvPr>
          <p:cNvSpPr txBox="1"/>
          <p:nvPr/>
        </p:nvSpPr>
        <p:spPr>
          <a:xfrm>
            <a:off x="838200" y="1367522"/>
            <a:ext cx="8111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Blockchain – Ansible examples</a:t>
            </a:r>
          </a:p>
          <a:p>
            <a:r>
              <a:rPr lang="en-US" dirty="0">
                <a:hlinkClick r:id="rId2"/>
              </a:rPr>
              <a:t>https://github.com/IBM-Blockchain/ansible-examples/tree/master/two-org-network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AABC3-5025-4942-B2ED-5846095EAD02}"/>
              </a:ext>
            </a:extLst>
          </p:cNvPr>
          <p:cNvSpPr txBox="1"/>
          <p:nvPr/>
        </p:nvSpPr>
        <p:spPr>
          <a:xfrm>
            <a:off x="838200" y="2235539"/>
            <a:ext cx="9469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Ansible Blockchain Platform Manager</a:t>
            </a:r>
          </a:p>
          <a:p>
            <a:r>
              <a:rPr lang="en-US" dirty="0">
                <a:hlinkClick r:id="rId3"/>
              </a:rPr>
              <a:t>https://github.com/IBM-Blockchain/ansible-role-blockchain-platform-manager#requirements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D8F5F-E146-B846-A380-22C8A150B4B0}"/>
              </a:ext>
            </a:extLst>
          </p:cNvPr>
          <p:cNvSpPr txBox="1"/>
          <p:nvPr/>
        </p:nvSpPr>
        <p:spPr>
          <a:xfrm>
            <a:off x="838200" y="3134333"/>
            <a:ext cx="9566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 an IBP API Key</a:t>
            </a:r>
          </a:p>
          <a:p>
            <a:r>
              <a:rPr lang="en-US" sz="1400" dirty="0">
                <a:hlinkClick r:id="rId4"/>
              </a:rPr>
              <a:t>https://cloud.ibm.com/docs/blockchain-multicloud?topic=blockchain-multicloud-ibp-v2-apis#console-icp-manage-create-api-key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305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E049E-C6D6-624E-936C-FFF601C6AA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Final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B0E7CB-6C76-1F43-82DE-1DBFEAF7D1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IBP 2 on OCP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D40176A-198B-744C-9B63-03C6E65AD621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1876715" y="1011198"/>
            <a:ext cx="7415286" cy="5846801"/>
          </a:xfrm>
        </p:spPr>
      </p:pic>
    </p:spTree>
    <p:extLst>
      <p:ext uri="{BB962C8B-B14F-4D97-AF65-F5344CB8AC3E}">
        <p14:creationId xmlns:p14="http://schemas.microsoft.com/office/powerpoint/2010/main" val="238867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EF747CD-8275-6247-8B6C-E2AE72045C5A}"/>
              </a:ext>
            </a:extLst>
          </p:cNvPr>
          <p:cNvSpPr txBox="1">
            <a:spLocks/>
          </p:cNvSpPr>
          <p:nvPr/>
        </p:nvSpPr>
        <p:spPr>
          <a:xfrm>
            <a:off x="3470603" y="288653"/>
            <a:ext cx="2093659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b="1" i="0" u="sng" kern="1200">
                <a:solidFill>
                  <a:srgbClr val="1A1A1A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IBP 2 with OCP </a:t>
            </a:r>
            <a:endParaRPr lang="en-US" dirty="0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3FF35C36-CC66-CE40-8F0D-E2ED939CD4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565" y="288653"/>
            <a:ext cx="2093659" cy="216000"/>
          </a:xfrm>
        </p:spPr>
        <p:txBody>
          <a:bodyPr/>
          <a:lstStyle/>
          <a:p>
            <a:r>
              <a:rPr lang="en-US" dirty="0"/>
              <a:t>Final state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24D6ED-9E44-8349-81E3-625E791A2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484"/>
            <a:ext cx="12090400" cy="5981700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41A7E85-DE0F-2D47-BDD7-33348CB0B636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5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F07EDE-8289-A640-A294-4FAEA0067F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Final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E53C1-88AB-784E-9ACE-A220E03B56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IBP 2 on OCP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75E8337-294E-2D4B-ABC0-6B062D35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9" y="864705"/>
            <a:ext cx="10515600" cy="1325563"/>
          </a:xfrm>
        </p:spPr>
        <p:txBody>
          <a:bodyPr/>
          <a:lstStyle/>
          <a:p>
            <a:r>
              <a:rPr lang="en-US" dirty="0"/>
              <a:t>OCP Topology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BEEBFF-7029-CA41-B006-B466B1706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348" y="946078"/>
            <a:ext cx="7957751" cy="46736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3C8268-58A0-B742-88FE-8633D9B615FA}"/>
              </a:ext>
            </a:extLst>
          </p:cNvPr>
          <p:cNvSpPr/>
          <p:nvPr/>
        </p:nvSpPr>
        <p:spPr>
          <a:xfrm>
            <a:off x="5920272" y="4460521"/>
            <a:ext cx="2669059" cy="107787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4D9AEC-DAC0-A84A-A609-0D0224EE8A96}"/>
              </a:ext>
            </a:extLst>
          </p:cNvPr>
          <p:cNvSpPr/>
          <p:nvPr/>
        </p:nvSpPr>
        <p:spPr>
          <a:xfrm>
            <a:off x="7506055" y="3282925"/>
            <a:ext cx="2669059" cy="107787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7E1FC-D306-E444-9B79-13C8A54940F3}"/>
              </a:ext>
            </a:extLst>
          </p:cNvPr>
          <p:cNvSpPr/>
          <p:nvPr/>
        </p:nvSpPr>
        <p:spPr>
          <a:xfrm>
            <a:off x="9684963" y="4360802"/>
            <a:ext cx="2669059" cy="107787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DE764-2C84-F44D-BF43-CB662EA79801}"/>
              </a:ext>
            </a:extLst>
          </p:cNvPr>
          <p:cNvSpPr/>
          <p:nvPr/>
        </p:nvSpPr>
        <p:spPr>
          <a:xfrm>
            <a:off x="9617001" y="1708579"/>
            <a:ext cx="2669059" cy="107787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C2E543-F0CB-AC42-873D-BA645FA41DE7}"/>
              </a:ext>
            </a:extLst>
          </p:cNvPr>
          <p:cNvSpPr txBox="1"/>
          <p:nvPr/>
        </p:nvSpPr>
        <p:spPr>
          <a:xfrm>
            <a:off x="26099" y="2367264"/>
            <a:ext cx="269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CA and Orderer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0FE364-A581-0A47-9D3F-790A6DF5E9AC}"/>
              </a:ext>
            </a:extLst>
          </p:cNvPr>
          <p:cNvSpPr txBox="1"/>
          <p:nvPr/>
        </p:nvSpPr>
        <p:spPr>
          <a:xfrm>
            <a:off x="26099" y="2832219"/>
            <a:ext cx="352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Magnetocorp CA, Peer 1 and Peer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549B0-995B-C04B-AECF-073BA3681731}"/>
              </a:ext>
            </a:extLst>
          </p:cNvPr>
          <p:cNvSpPr txBox="1"/>
          <p:nvPr/>
        </p:nvSpPr>
        <p:spPr>
          <a:xfrm>
            <a:off x="26099" y="3282925"/>
            <a:ext cx="307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DigiBank CA, Peer 1 and Peer 2</a:t>
            </a:r>
          </a:p>
        </p:txBody>
      </p:sp>
    </p:spTree>
    <p:extLst>
      <p:ext uri="{BB962C8B-B14F-4D97-AF65-F5344CB8AC3E}">
        <p14:creationId xmlns:p14="http://schemas.microsoft.com/office/powerpoint/2010/main" val="3941902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A9BAC-D73C-8649-B821-6AEACC577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30" y="1026836"/>
            <a:ext cx="10554269" cy="571906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E3A6908-AF71-8B42-B1D6-5A3CD2E4EC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565" y="288653"/>
            <a:ext cx="2093659" cy="216000"/>
          </a:xfrm>
        </p:spPr>
        <p:txBody>
          <a:bodyPr/>
          <a:lstStyle/>
          <a:p>
            <a:r>
              <a:rPr lang="en-US" dirty="0"/>
              <a:t>Final state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BFCB38C-D538-7644-9254-151DB183E1C6}"/>
              </a:ext>
            </a:extLst>
          </p:cNvPr>
          <p:cNvSpPr txBox="1">
            <a:spLocks/>
          </p:cNvSpPr>
          <p:nvPr/>
        </p:nvSpPr>
        <p:spPr>
          <a:xfrm>
            <a:off x="3470603" y="288653"/>
            <a:ext cx="2093659" cy="216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b="1" i="0" u="sng" kern="1200">
                <a:solidFill>
                  <a:srgbClr val="1A1A1A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IBP 2 on OCP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48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73C4B-67C7-F64F-B996-3F8327665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IBP 2.0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EBB5C-8027-EE49-BB05-9F4E5476E0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IBP 2 with OCP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F70E8-0A20-A74F-9879-77457E00C918}"/>
              </a:ext>
            </a:extLst>
          </p:cNvPr>
          <p:cNvSpPr/>
          <p:nvPr/>
        </p:nvSpPr>
        <p:spPr>
          <a:xfrm>
            <a:off x="389939" y="1905600"/>
            <a:ext cx="80858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https://ibm-blockchain.github.io/ansible-collection/tutorials/installing.html#creating-the-playbook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950E66-55AA-D54E-942D-4ACC43794EBA}"/>
              </a:ext>
            </a:extLst>
          </p:cNvPr>
          <p:cNvSpPr/>
          <p:nvPr/>
        </p:nvSpPr>
        <p:spPr>
          <a:xfrm>
            <a:off x="422603" y="268815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Lato"/>
              </a:rPr>
              <a:t>Create a new Ansible playbook file called </a:t>
            </a:r>
            <a:r>
              <a:rPr lang="en-US" i="1" dirty="0">
                <a:solidFill>
                  <a:srgbClr val="404040"/>
                </a:solidFill>
                <a:latin typeface="Lato"/>
              </a:rPr>
              <a:t>install-</a:t>
            </a:r>
            <a:r>
              <a:rPr lang="en-US" i="1" dirty="0" err="1">
                <a:solidFill>
                  <a:srgbClr val="404040"/>
                </a:solidFill>
                <a:latin typeface="Lato"/>
              </a:rPr>
              <a:t>ibp.yml</a:t>
            </a:r>
            <a:r>
              <a:rPr lang="en-US" dirty="0">
                <a:solidFill>
                  <a:srgbClr val="404040"/>
                </a:solidFill>
                <a:latin typeface="Lato"/>
              </a:rPr>
              <a:t>. Copy and paste the content for Kubernetes or Red Hat OpenShift into this new playbook, depending on the type of cluster that you are using: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E4F17B-FC78-8945-9A36-076CEDB64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785" y="1089912"/>
            <a:ext cx="3506957" cy="5164903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ED7C956-505B-4647-AA53-957101E945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565" y="288653"/>
            <a:ext cx="2093659" cy="216000"/>
          </a:xfrm>
        </p:spPr>
        <p:txBody>
          <a:bodyPr/>
          <a:lstStyle/>
          <a:p>
            <a:r>
              <a:rPr lang="en-US" dirty="0"/>
              <a:t>Setup IBP 2.0</a:t>
            </a:r>
          </a:p>
        </p:txBody>
      </p:sp>
    </p:spTree>
    <p:extLst>
      <p:ext uri="{BB962C8B-B14F-4D97-AF65-F5344CB8AC3E}">
        <p14:creationId xmlns:p14="http://schemas.microsoft.com/office/powerpoint/2010/main" val="359358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F0F57-A9F9-9B4A-A2F1-4D1992721D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Blockchain Platform Manager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3B7E0E-05A7-D84F-9892-20DEEC24B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39" y="1228852"/>
            <a:ext cx="10571138" cy="464245"/>
          </a:xfrm>
        </p:spPr>
        <p:txBody>
          <a:bodyPr/>
          <a:lstStyle/>
          <a:p>
            <a:r>
              <a:rPr lang="en-US" dirty="0"/>
              <a:t>Ansible Role – Blockchain Platform Manager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AB473B-D32A-4B4B-B05F-02EC6C0384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IBP 2 on OCP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6CC60B-B51D-CD4A-B156-041D97CF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141" y="2446604"/>
            <a:ext cx="5151063" cy="3680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C9E0D3-969A-B145-871F-363C0BE166A5}"/>
              </a:ext>
            </a:extLst>
          </p:cNvPr>
          <p:cNvSpPr txBox="1"/>
          <p:nvPr/>
        </p:nvSpPr>
        <p:spPr>
          <a:xfrm>
            <a:off x="645926" y="1937984"/>
            <a:ext cx="1005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URL: </a:t>
            </a:r>
            <a:r>
              <a:rPr lang="en-US" dirty="0">
                <a:hlinkClick r:id="rId3"/>
              </a:rPr>
              <a:t>https://github.com/IBM-Blockchain/ansible-role-blockchain-platform-manager#requirements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011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E6F3CC-90F7-C34C-A1C0-FA0EE86037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IBP 2 on OCP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2DD18FC-CEBC-8340-8D3D-787C9A9E898F}"/>
              </a:ext>
            </a:extLst>
          </p:cNvPr>
          <p:cNvSpPr txBox="1">
            <a:spLocks/>
          </p:cNvSpPr>
          <p:nvPr/>
        </p:nvSpPr>
        <p:spPr>
          <a:xfrm>
            <a:off x="389940" y="1726233"/>
            <a:ext cx="10515600" cy="25409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Ansible installation</a:t>
            </a:r>
          </a:p>
          <a:p>
            <a:pPr lvl="1"/>
            <a:r>
              <a:rPr lang="en-US" sz="1600" dirty="0">
                <a:hlinkClick r:id="rId2"/>
              </a:rPr>
              <a:t>https://docs.ansible.com/ansible/latest/installation_guide/intro_installation.html</a:t>
            </a: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dirty="0"/>
              <a:t>Setup IBM Blockchain Platform Manager</a:t>
            </a:r>
          </a:p>
          <a:p>
            <a:pPr lvl="1"/>
            <a:r>
              <a:rPr lang="en-US" sz="1600" dirty="0">
                <a:hlinkClick r:id="rId3"/>
              </a:rPr>
              <a:t>https://galaxy.ansible.com/ibm/blockchain_platform_manager</a:t>
            </a:r>
            <a:endParaRPr lang="en-US" sz="1600" dirty="0"/>
          </a:p>
          <a:p>
            <a:pPr lvl="1"/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06B37-04B6-D34D-A7BD-53BCFFF4B149}"/>
              </a:ext>
            </a:extLst>
          </p:cNvPr>
          <p:cNvSpPr/>
          <p:nvPr/>
        </p:nvSpPr>
        <p:spPr>
          <a:xfrm>
            <a:off x="475131" y="4166165"/>
            <a:ext cx="6174147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$ ansible-galaxy install ibm.blockchain_platform_manager</a:t>
            </a:r>
          </a:p>
        </p:txBody>
      </p:sp>
    </p:spTree>
    <p:extLst>
      <p:ext uri="{BB962C8B-B14F-4D97-AF65-F5344CB8AC3E}">
        <p14:creationId xmlns:p14="http://schemas.microsoft.com/office/powerpoint/2010/main" val="225041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63AE1B-F1D6-E945-8F91-CBD532EADD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IBP 2 on OCP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A4B5D-58D4-174A-B266-7DF851A0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940" y="894508"/>
            <a:ext cx="10515600" cy="591117"/>
          </a:xfrm>
        </p:spPr>
        <p:txBody>
          <a:bodyPr>
            <a:normAutofit/>
          </a:bodyPr>
          <a:lstStyle/>
          <a:p>
            <a:r>
              <a:rPr lang="en-US" sz="3200" b="1" dirty="0"/>
              <a:t>Additional dependencies - Fabric Tools, Sponge, jq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8FBA5D-FAFE-9B41-9676-55199ECBB47A}"/>
              </a:ext>
            </a:extLst>
          </p:cNvPr>
          <p:cNvSpPr txBox="1">
            <a:spLocks/>
          </p:cNvSpPr>
          <p:nvPr/>
        </p:nvSpPr>
        <p:spPr>
          <a:xfrm>
            <a:off x="516180" y="1557289"/>
            <a:ext cx="10515599" cy="4847352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hlinkClick r:id="rId2"/>
              </a:rPr>
              <a:t>https://hyperledger-fabric.readthedocs.io/en/release-2.0/install.html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The ansible playbook depends on the local machine having access to certain fabric binaries like </a:t>
            </a:r>
            <a:r>
              <a:rPr lang="en-US" sz="1400" b="1" dirty="0"/>
              <a:t>fabric-ca-client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1. We can grab the Fabric tools binaries using these commands: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74FECF-0BAA-624F-ADAF-3560310D6788}"/>
              </a:ext>
            </a:extLst>
          </p:cNvPr>
          <p:cNvSpPr/>
          <p:nvPr/>
        </p:nvSpPr>
        <p:spPr>
          <a:xfrm>
            <a:off x="689007" y="3251044"/>
            <a:ext cx="6261653" cy="83099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$ curl -</a:t>
            </a:r>
            <a:r>
              <a:rPr lang="en-US" sz="1200" dirty="0" err="1">
                <a:solidFill>
                  <a:schemeClr val="bg2"/>
                </a:solidFill>
              </a:rPr>
              <a:t>sSL</a:t>
            </a:r>
            <a:r>
              <a:rPr lang="en-US" sz="1200" dirty="0">
                <a:solidFill>
                  <a:schemeClr val="bg2"/>
                </a:solidFill>
              </a:rPr>
              <a:t> https://</a:t>
            </a:r>
            <a:r>
              <a:rPr lang="en-US" sz="1200" dirty="0" err="1">
                <a:solidFill>
                  <a:schemeClr val="bg2"/>
                </a:solidFill>
              </a:rPr>
              <a:t>bit.ly</a:t>
            </a:r>
            <a:r>
              <a:rPr lang="en-US" sz="1200" dirty="0">
                <a:solidFill>
                  <a:schemeClr val="bg2"/>
                </a:solidFill>
              </a:rPr>
              <a:t>/2ysbOFE &gt; fabric_tools.sh</a:t>
            </a:r>
            <a:br>
              <a:rPr lang="en-US" sz="1200" dirty="0">
                <a:solidFill>
                  <a:schemeClr val="bg2"/>
                </a:solidFill>
              </a:rPr>
            </a:br>
            <a:r>
              <a:rPr lang="en-US" sz="1200" dirty="0">
                <a:solidFill>
                  <a:schemeClr val="bg2"/>
                </a:solidFill>
              </a:rPr>
              <a:t>$ chmod +x fabric_tools.sh</a:t>
            </a:r>
            <a:br>
              <a:rPr lang="en-US" sz="1200" dirty="0">
                <a:solidFill>
                  <a:schemeClr val="bg2"/>
                </a:solidFill>
              </a:rPr>
            </a:br>
            <a:r>
              <a:rPr lang="en-US" sz="1200" dirty="0">
                <a:solidFill>
                  <a:schemeClr val="bg2"/>
                </a:solidFill>
              </a:rPr>
              <a:t>$ fabric_tools.sh -s -d</a:t>
            </a:r>
          </a:p>
          <a:p>
            <a:r>
              <a:rPr lang="en-US" sz="1200" dirty="0">
                <a:solidFill>
                  <a:schemeClr val="bg2"/>
                </a:solidFill>
              </a:rPr>
              <a:t>$ export PATH=`pwd`/fabric-samples/bin:$PATH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C87345-E289-B745-8497-4EC87E7F7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97" y="2953660"/>
            <a:ext cx="4905303" cy="3793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D49D8D-266A-8147-A8C3-3B57141DAAC3}"/>
              </a:ext>
            </a:extLst>
          </p:cNvPr>
          <p:cNvSpPr txBox="1"/>
          <p:nvPr/>
        </p:nvSpPr>
        <p:spPr>
          <a:xfrm>
            <a:off x="585754" y="4330215"/>
            <a:ext cx="5266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 Jq can be installed using (</a:t>
            </a:r>
            <a:r>
              <a:rPr lang="en-US" sz="1400" dirty="0">
                <a:hlinkClick r:id="rId4"/>
              </a:rPr>
              <a:t>https://stedolan.github.io/jq/download/</a:t>
            </a:r>
            <a:r>
              <a:rPr lang="en-US" sz="1400" dirty="0"/>
              <a:t>) </a:t>
            </a:r>
          </a:p>
          <a:p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C74DEB-29C8-8D4C-A6E3-99220BFE0DC9}"/>
              </a:ext>
            </a:extLst>
          </p:cNvPr>
          <p:cNvSpPr/>
          <p:nvPr/>
        </p:nvSpPr>
        <p:spPr>
          <a:xfrm>
            <a:off x="689008" y="4859638"/>
            <a:ext cx="6261653" cy="64633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$ sudo apt-get install jq</a:t>
            </a:r>
          </a:p>
          <a:p>
            <a:r>
              <a:rPr lang="en-US" sz="1200" dirty="0">
                <a:solidFill>
                  <a:schemeClr val="bg2"/>
                </a:solidFill>
              </a:rPr>
              <a:t>OR</a:t>
            </a:r>
          </a:p>
          <a:p>
            <a:r>
              <a:rPr lang="en-US" sz="1200" dirty="0">
                <a:solidFill>
                  <a:schemeClr val="bg2"/>
                </a:solidFill>
              </a:rPr>
              <a:t>$ brew install jq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A449F-561B-D64F-9739-5C4EF89A7300}"/>
              </a:ext>
            </a:extLst>
          </p:cNvPr>
          <p:cNvSpPr txBox="1"/>
          <p:nvPr/>
        </p:nvSpPr>
        <p:spPr>
          <a:xfrm>
            <a:off x="516180" y="5577633"/>
            <a:ext cx="2125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3. Sponge can be installed: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3597D9-9B6D-7549-A870-F37D1728F1E4}"/>
              </a:ext>
            </a:extLst>
          </p:cNvPr>
          <p:cNvSpPr/>
          <p:nvPr/>
        </p:nvSpPr>
        <p:spPr>
          <a:xfrm>
            <a:off x="689008" y="5957074"/>
            <a:ext cx="6261653" cy="64633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$ sudo apt-get install moreutils</a:t>
            </a:r>
          </a:p>
          <a:p>
            <a:r>
              <a:rPr lang="en-US" sz="1200" dirty="0">
                <a:solidFill>
                  <a:schemeClr val="bg2"/>
                </a:solidFill>
              </a:rPr>
              <a:t>OR</a:t>
            </a:r>
          </a:p>
          <a:p>
            <a:r>
              <a:rPr lang="en-US" sz="1200" dirty="0">
                <a:solidFill>
                  <a:schemeClr val="bg2"/>
                </a:solidFill>
              </a:rPr>
              <a:t>$ brew install moreutils</a:t>
            </a:r>
          </a:p>
        </p:txBody>
      </p:sp>
    </p:spTree>
    <p:extLst>
      <p:ext uri="{BB962C8B-B14F-4D97-AF65-F5344CB8AC3E}">
        <p14:creationId xmlns:p14="http://schemas.microsoft.com/office/powerpoint/2010/main" val="3671020959"/>
      </p:ext>
    </p:extLst>
  </p:cSld>
  <p:clrMapOvr>
    <a:masterClrMapping/>
  </p:clrMapOvr>
</p:sld>
</file>

<file path=ppt/theme/theme1.xml><?xml version="1.0" encoding="utf-8"?>
<a:theme xmlns:a="http://schemas.openxmlformats.org/drawingml/2006/main" name="TradeLens_Master_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TradeLens_Master_Presentation</Template>
  <TotalTime>7170</TotalTime>
  <Words>995</Words>
  <Application>Microsoft Macintosh PowerPoint</Application>
  <PresentationFormat>Widescreen</PresentationFormat>
  <Paragraphs>153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-apple-system</vt:lpstr>
      <vt:lpstr>Arial</vt:lpstr>
      <vt:lpstr>Arial Narrow</vt:lpstr>
      <vt:lpstr>Calibri</vt:lpstr>
      <vt:lpstr>Impact</vt:lpstr>
      <vt:lpstr>Lato</vt:lpstr>
      <vt:lpstr>Menlo</vt:lpstr>
      <vt:lpstr>Monaco</vt:lpstr>
      <vt:lpstr>TradeLens_Master_Presentation</vt:lpstr>
      <vt:lpstr>IBM Blockchain Platform  2 on  Redhat OpenShift Container Platform   IBP 2 on OCP </vt:lpstr>
      <vt:lpstr>PowerPoint Presentation</vt:lpstr>
      <vt:lpstr>PowerPoint Presentation</vt:lpstr>
      <vt:lpstr>OCP Topology</vt:lpstr>
      <vt:lpstr>PowerPoint Presentation</vt:lpstr>
      <vt:lpstr>Setup IBP 2.0 </vt:lpstr>
      <vt:lpstr>Ansible Role – Blockchain Platform Manager</vt:lpstr>
      <vt:lpstr>PowerPoint Presentation</vt:lpstr>
      <vt:lpstr>Additional dependencies - Fabric Tools, Sponge, jq</vt:lpstr>
      <vt:lpstr>Generate an IBP 2- API Key</vt:lpstr>
      <vt:lpstr>Deploy the network</vt:lpstr>
      <vt:lpstr>Using Visual Studio Extension</vt:lpstr>
      <vt:lpstr>Invoke a sample transaction</vt:lpstr>
      <vt:lpstr>Optional: Teardown the network</vt:lpstr>
      <vt:lpstr>PowerPoint Presentation</vt:lpstr>
      <vt:lpstr>Next steps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IBP 2.0 on OCP</dc:title>
  <dc:creator>Marek Bejda</dc:creator>
  <cp:lastModifiedBy>Marek Bejda</cp:lastModifiedBy>
  <cp:revision>169</cp:revision>
  <dcterms:created xsi:type="dcterms:W3CDTF">2020-05-26T20:03:35Z</dcterms:created>
  <dcterms:modified xsi:type="dcterms:W3CDTF">2020-06-27T13:26:09Z</dcterms:modified>
</cp:coreProperties>
</file>